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7" r:id="rId2"/>
    <p:sldId id="258" r:id="rId3"/>
    <p:sldId id="261" r:id="rId4"/>
    <p:sldId id="260" r:id="rId5"/>
    <p:sldId id="256" r:id="rId6"/>
    <p:sldId id="257" r:id="rId7"/>
    <p:sldId id="259"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D"/>
    <a:srgbClr val="282828"/>
    <a:srgbClr val="609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181" autoAdjust="0"/>
  </p:normalViewPr>
  <p:slideViewPr>
    <p:cSldViewPr snapToGrid="0">
      <p:cViewPr varScale="1">
        <p:scale>
          <a:sx n="101" d="100"/>
          <a:sy n="101" d="100"/>
        </p:scale>
        <p:origin x="120"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E9A70-86A6-4E0C-A569-8CDDE6F90BB2}" type="datetimeFigureOut">
              <a:rPr lang="en-US" smtClean="0"/>
              <a:t>6/8/2016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62BE9-9C82-44A6-AD19-2F2E73B0FBE5}" type="slidenum">
              <a:rPr lang="en-US" smtClean="0"/>
              <a:t>‹#›</a:t>
            </a:fld>
            <a:endParaRPr lang="en-US"/>
          </a:p>
        </p:txBody>
      </p:sp>
    </p:spTree>
    <p:extLst>
      <p:ext uri="{BB962C8B-B14F-4D97-AF65-F5344CB8AC3E}">
        <p14:creationId xmlns:p14="http://schemas.microsoft.com/office/powerpoint/2010/main" val="1985650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Other notes:</a:t>
                </a:r>
              </a:p>
              <a:p>
                <a:pPr marL="228600" indent="-228600">
                  <a:buAutoNum type="arabicPeriod"/>
                </a:pPr>
                <a:r>
                  <a:rPr lang="en-US" baseline="0" dirty="0"/>
                  <a:t>The homography is exactly the same for the corresponding points (before and after rotation) for the near and far image points.</a:t>
                </a:r>
              </a:p>
              <a:p>
                <a:pPr marL="228600" indent="-228600">
                  <a:buAutoNum type="arabicPeriod"/>
                </a:pPr>
                <a:r>
                  <a:rPr lang="en-US" dirty="0"/>
                  <a:t>Example homography (independent of Z):</a:t>
                </a:r>
              </a:p>
              <a:p>
                <a:endParaRPr lang="en-US" dirty="0"/>
              </a:p>
              <a:p>
                <a:pPr lvl="1"/>
                <a14:m>
                  <m:oMathPara xmlns:m="http://schemas.openxmlformats.org/officeDocument/2006/math">
                    <m:oMathParaPr>
                      <m:jc m:val="left"/>
                    </m:oMathParaPr>
                    <m:oMath xmlns:m="http://schemas.openxmlformats.org/officeDocument/2006/math">
                      <m:r>
                        <a:rPr lang="en-US">
                          <a:latin typeface="Cambria Math" panose="02040503050406030204" pitchFamily="18" charset="0"/>
                        </a:rPr>
                        <m:t>𝐻</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a:latin typeface="Cambria Math" panose="02040503050406030204" pitchFamily="18" charset="0"/>
                                  </a:rPr>
                                  <m:t>1</m:t>
                                </m:r>
                                <m:r>
                                  <a:rPr lang="en-US">
                                    <a:latin typeface="Cambria Math" panose="02040503050406030204" pitchFamily="18" charset="0"/>
                                  </a:rPr>
                                  <m:t>.0154</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−0.064</m:t>
                                </m:r>
                                <m:r>
                                  <a:rPr lang="en-US" b="0" i="1" smtClean="0">
                                    <a:latin typeface="Cambria Math" panose="02040503050406030204" pitchFamily="18" charset="0"/>
                                  </a:rPr>
                                  <m:t>2</m:t>
                                </m:r>
                              </m:e>
                              <m:e>
                                <m:r>
                                  <a:rPr lang="en-US">
                                    <a:latin typeface="Cambria Math" panose="02040503050406030204" pitchFamily="18" charset="0"/>
                                  </a:rPr>
                                  <m:t>1.064</m:t>
                                </m:r>
                                <m:r>
                                  <a:rPr lang="en-US" b="0" i="0" smtClean="0">
                                    <a:latin typeface="Cambria Math" panose="02040503050406030204" pitchFamily="18" charset="0"/>
                                  </a:rPr>
                                  <m:t>2</m:t>
                                </m:r>
                              </m:e>
                              <m:e>
                                <m:r>
                                  <a:rPr lang="en-US">
                                    <a:latin typeface="Cambria Math" panose="02040503050406030204" pitchFamily="18" charset="0"/>
                                  </a:rPr>
                                  <m:t>0</m:t>
                                </m:r>
                              </m:e>
                            </m:mr>
                            <m:mr>
                              <m:e>
                                <m:r>
                                  <a:rPr lang="en-US">
                                    <a:latin typeface="Cambria Math" panose="02040503050406030204" pitchFamily="18" charset="0"/>
                                  </a:rPr>
                                  <m:t>0.013</m:t>
                                </m:r>
                                <m:r>
                                  <a:rPr lang="en-US" b="0" i="0" smtClean="0">
                                    <a:latin typeface="Cambria Math" panose="02040503050406030204" pitchFamily="18" charset="0"/>
                                  </a:rPr>
                                  <m:t>1</m:t>
                                </m:r>
                              </m:e>
                              <m:e>
                                <m:r>
                                  <a:rPr lang="en-US">
                                    <a:latin typeface="Cambria Math" panose="02040503050406030204" pitchFamily="18" charset="0"/>
                                  </a:rPr>
                                  <m:t>−0.0253</m:t>
                                </m:r>
                              </m:e>
                              <m:e>
                                <m:r>
                                  <a:rPr lang="en-US">
                                    <a:latin typeface="Cambria Math" panose="02040503050406030204" pitchFamily="18" charset="0"/>
                                  </a:rPr>
                                  <m:t>1</m:t>
                                </m:r>
                              </m:e>
                            </m:mr>
                          </m:m>
                        </m:e>
                      </m:d>
                    </m:oMath>
                  </m:oMathPara>
                </a14:m>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Other notes:</a:t>
                </a:r>
              </a:p>
              <a:p>
                <a:pPr marL="228600" indent="-228600">
                  <a:buAutoNum type="arabicPeriod"/>
                </a:pPr>
                <a:r>
                  <a:rPr lang="en-US" baseline="0" dirty="0"/>
                  <a:t>The homography is exactly the same for the corresponding points (before and after rotation) for the near and far image points.</a:t>
                </a:r>
              </a:p>
              <a:p>
                <a:pPr marL="228600" indent="-228600">
                  <a:buAutoNum type="arabicPeriod"/>
                </a:pPr>
                <a:r>
                  <a:rPr lang="en-US" dirty="0"/>
                  <a:t>Example homography (independent of Z):</a:t>
                </a:r>
              </a:p>
              <a:p>
                <a:endParaRPr lang="en-US" dirty="0"/>
              </a:p>
              <a:p>
                <a:pPr lvl="1"/>
                <a:r>
                  <a:rPr lang="en-US" i="0">
                    <a:latin typeface="Cambria Math" panose="02040503050406030204" pitchFamily="18" charset="0"/>
                  </a:rPr>
                  <a:t>𝐻=[■8(1.0154&amp;0&amp;0@−0.064</a:t>
                </a:r>
                <a:r>
                  <a:rPr lang="en-US" b="0" i="0">
                    <a:latin typeface="Cambria Math" panose="02040503050406030204" pitchFamily="18" charset="0"/>
                  </a:rPr>
                  <a:t>2&amp;</a:t>
                </a:r>
                <a:r>
                  <a:rPr lang="en-US" i="0">
                    <a:latin typeface="Cambria Math" panose="02040503050406030204" pitchFamily="18" charset="0"/>
                  </a:rPr>
                  <a:t>1.064</a:t>
                </a:r>
                <a:r>
                  <a:rPr lang="en-US" b="0" i="0">
                    <a:latin typeface="Cambria Math" panose="02040503050406030204" pitchFamily="18" charset="0"/>
                  </a:rPr>
                  <a:t>2&amp;</a:t>
                </a:r>
                <a:r>
                  <a:rPr lang="en-US" i="0">
                    <a:latin typeface="Cambria Math" panose="02040503050406030204" pitchFamily="18" charset="0"/>
                  </a:rPr>
                  <a:t>0@0.013</a:t>
                </a:r>
                <a:r>
                  <a:rPr lang="en-US" b="0" i="0">
                    <a:latin typeface="Cambria Math" panose="02040503050406030204" pitchFamily="18" charset="0"/>
                  </a:rPr>
                  <a:t>1&amp;</a:t>
                </a:r>
                <a:r>
                  <a:rPr lang="en-US" i="0">
                    <a:latin typeface="Cambria Math" panose="02040503050406030204" pitchFamily="18" charset="0"/>
                  </a:rPr>
                  <a:t>−0.0253&amp;1)]</a:t>
                </a:r>
                <a:endParaRPr lang="en-US" dirty="0"/>
              </a:p>
              <a:p>
                <a:pPr/>
                <a:endParaRPr lang="en-US" dirty="0"/>
              </a:p>
            </p:txBody>
          </p:sp>
        </mc:Fallback>
      </mc:AlternateContent>
      <p:sp>
        <p:nvSpPr>
          <p:cNvPr id="4" name="Slide Number Placeholder 3"/>
          <p:cNvSpPr>
            <a:spLocks noGrp="1"/>
          </p:cNvSpPr>
          <p:nvPr>
            <p:ph type="sldNum" sz="quarter" idx="10"/>
          </p:nvPr>
        </p:nvSpPr>
        <p:spPr/>
        <p:txBody>
          <a:bodyPr/>
          <a:lstStyle/>
          <a:p>
            <a:fld id="{60262BE9-9C82-44A6-AD19-2F2E73B0FBE5}" type="slidenum">
              <a:rPr lang="en-US" smtClean="0"/>
              <a:t>5</a:t>
            </a:fld>
            <a:endParaRPr lang="en-US"/>
          </a:p>
        </p:txBody>
      </p:sp>
    </p:spTree>
    <p:extLst>
      <p:ext uri="{BB962C8B-B14F-4D97-AF65-F5344CB8AC3E}">
        <p14:creationId xmlns:p14="http://schemas.microsoft.com/office/powerpoint/2010/main" val="113868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notes:</a:t>
            </a:r>
          </a:p>
          <a:p>
            <a:pPr marL="228600" indent="-228600">
              <a:buAutoNum type="arabicPeriod"/>
            </a:pPr>
            <a:r>
              <a:rPr lang="en-US" dirty="0"/>
              <a:t>The perspective transformation due</a:t>
            </a:r>
            <a:r>
              <a:rPr lang="en-US" baseline="0" dirty="0"/>
              <a:t> to the sensor rotation is a “limited class” of perspective transformation in which the “translation components” are zero. </a:t>
            </a:r>
          </a:p>
          <a:p>
            <a:pPr marL="228600" indent="-228600">
              <a:buAutoNum type="arabicPeriod"/>
            </a:pPr>
            <a:r>
              <a:rPr lang="en-US" baseline="0" dirty="0"/>
              <a:t> </a:t>
            </a:r>
            <a:endParaRPr lang="en-US" dirty="0"/>
          </a:p>
        </p:txBody>
      </p:sp>
      <p:sp>
        <p:nvSpPr>
          <p:cNvPr id="4" name="Slide Number Placeholder 3"/>
          <p:cNvSpPr>
            <a:spLocks noGrp="1"/>
          </p:cNvSpPr>
          <p:nvPr>
            <p:ph type="sldNum" sz="quarter" idx="10"/>
          </p:nvPr>
        </p:nvSpPr>
        <p:spPr/>
        <p:txBody>
          <a:bodyPr/>
          <a:lstStyle/>
          <a:p>
            <a:fld id="{60262BE9-9C82-44A6-AD19-2F2E73B0FBE5}" type="slidenum">
              <a:rPr lang="en-US" smtClean="0"/>
              <a:t>6</a:t>
            </a:fld>
            <a:endParaRPr lang="en-US"/>
          </a:p>
        </p:txBody>
      </p:sp>
    </p:spTree>
    <p:extLst>
      <p:ext uri="{BB962C8B-B14F-4D97-AF65-F5344CB8AC3E}">
        <p14:creationId xmlns:p14="http://schemas.microsoft.com/office/powerpoint/2010/main" val="35295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r>
                  <a:rPr lang="en-US" sz="1200" b="0" dirty="0">
                    <a:solidFill>
                      <a:schemeClr val="accent5">
                        <a:lumMod val="75000"/>
                      </a:schemeClr>
                    </a:solidFill>
                    <a:latin typeface="Cambria Math" panose="02040503050406030204" pitchFamily="18" charset="0"/>
                  </a:rPr>
                  <a:t>Example homography (dependent on Z):</a:t>
                </a:r>
              </a:p>
              <a:p>
                <a:pPr/>
                <a14:m>
                  <m:oMathPara xmlns:m="http://schemas.openxmlformats.org/officeDocument/2006/math">
                    <m:oMathParaPr>
                      <m:jc m:val="centerGroup"/>
                    </m:oMathParaPr>
                    <m:oMath xmlns:m="http://schemas.openxmlformats.org/officeDocument/2006/math">
                      <m:r>
                        <a:rPr lang="en-US" sz="1200" b="0" i="1" smtClean="0">
                          <a:solidFill>
                            <a:schemeClr val="accent5">
                              <a:lumMod val="75000"/>
                            </a:schemeClr>
                          </a:solidFill>
                          <a:latin typeface="Cambria Math" panose="02040503050406030204" pitchFamily="18" charset="0"/>
                        </a:rPr>
                        <m:t>𝐻</m:t>
                      </m:r>
                      <m:r>
                        <a:rPr lang="en-US" sz="1200" b="0" i="1" smtClean="0">
                          <a:solidFill>
                            <a:schemeClr val="accent5">
                              <a:lumMod val="75000"/>
                            </a:schemeClr>
                          </a:solidFill>
                          <a:latin typeface="Cambria Math" panose="02040503050406030204" pitchFamily="18" charset="0"/>
                        </a:rPr>
                        <m:t>(</m:t>
                      </m:r>
                      <m:r>
                        <a:rPr lang="en-US" sz="1200" b="0" i="1" smtClean="0">
                          <a:solidFill>
                            <a:schemeClr val="accent5">
                              <a:lumMod val="75000"/>
                            </a:schemeClr>
                          </a:solidFill>
                          <a:latin typeface="Cambria Math" panose="02040503050406030204" pitchFamily="18" charset="0"/>
                        </a:rPr>
                        <m:t>𝑛𝑒𝑎𝑟</m:t>
                      </m:r>
                      <m:r>
                        <a:rPr lang="en-US" sz="1200" b="0" i="1" smtClean="0">
                          <a:solidFill>
                            <a:schemeClr val="accent5">
                              <a:lumMod val="75000"/>
                            </a:schemeClr>
                          </a:solidFill>
                          <a:latin typeface="Cambria Math" panose="02040503050406030204" pitchFamily="18" charset="0"/>
                        </a:rPr>
                        <m:t>)=</m:t>
                      </m:r>
                      <m:d>
                        <m:dPr>
                          <m:begChr m:val="["/>
                          <m:endChr m:val="]"/>
                          <m:ctrlPr>
                            <a:rPr lang="en-US" sz="1200" b="0" i="1" smtClean="0">
                              <a:solidFill>
                                <a:schemeClr val="accent5">
                                  <a:lumMod val="75000"/>
                                </a:schemeClr>
                              </a:solidFill>
                              <a:latin typeface="Cambria Math" panose="02040503050406030204" pitchFamily="18" charset="0"/>
                            </a:rPr>
                          </m:ctrlPr>
                        </m:dPr>
                        <m:e>
                          <m:m>
                            <m:mPr>
                              <m:mcs>
                                <m:mc>
                                  <m:mcPr>
                                    <m:count m:val="3"/>
                                    <m:mcJc m:val="center"/>
                                  </m:mcPr>
                                </m:mc>
                              </m:mcs>
                              <m:ctrlPr>
                                <a:rPr lang="en-US" sz="1200" b="0" i="1" smtClean="0">
                                  <a:solidFill>
                                    <a:schemeClr val="accent5">
                                      <a:lumMod val="75000"/>
                                    </a:schemeClr>
                                  </a:solidFill>
                                  <a:latin typeface="Cambria Math" panose="02040503050406030204" pitchFamily="18" charset="0"/>
                                </a:rPr>
                              </m:ctrlPr>
                            </m:mPr>
                            <m:mr>
                              <m:e>
                                <m:r>
                                  <a:rPr lang="en-US" sz="1200" i="1">
                                    <a:solidFill>
                                      <a:schemeClr val="accent5">
                                        <a:lumMod val="75000"/>
                                      </a:schemeClr>
                                    </a:solidFill>
                                    <a:latin typeface="Cambria Math" panose="02040503050406030204" pitchFamily="18" charset="0"/>
                                  </a:rPr>
                                  <m:t>0.9496</m:t>
                                </m:r>
                              </m:e>
                              <m:e>
                                <m:r>
                                  <a:rPr lang="en-US" sz="1200" i="1">
                                    <a:solidFill>
                                      <a:schemeClr val="accent5">
                                        <a:lumMod val="75000"/>
                                      </a:schemeClr>
                                    </a:solidFill>
                                    <a:latin typeface="Cambria Math" panose="02040503050406030204" pitchFamily="18" charset="0"/>
                                  </a:rPr>
                                  <m:t>−0.002</m:t>
                                </m:r>
                                <m:r>
                                  <a:rPr lang="en-US" sz="1200" b="0" i="1" smtClean="0">
                                    <a:solidFill>
                                      <a:schemeClr val="accent5">
                                        <a:lumMod val="75000"/>
                                      </a:schemeClr>
                                    </a:solidFill>
                                    <a:latin typeface="Cambria Math" panose="02040503050406030204" pitchFamily="18" charset="0"/>
                                  </a:rPr>
                                  <m:t>1</m:t>
                                </m:r>
                              </m:e>
                              <m:e>
                                <m:r>
                                  <a:rPr lang="en-US" sz="1200" i="1">
                                    <a:solidFill>
                                      <a:schemeClr val="accent5">
                                        <a:lumMod val="75000"/>
                                      </a:schemeClr>
                                    </a:solidFill>
                                    <a:latin typeface="Cambria Math" panose="02040503050406030204" pitchFamily="18" charset="0"/>
                                  </a:rPr>
                                  <m:t>−1.729</m:t>
                                </m:r>
                                <m:r>
                                  <a:rPr lang="en-US" sz="1200" b="0" i="1" smtClean="0">
                                    <a:solidFill>
                                      <a:schemeClr val="accent5">
                                        <a:lumMod val="75000"/>
                                      </a:schemeClr>
                                    </a:solidFill>
                                    <a:latin typeface="Cambria Math" panose="02040503050406030204" pitchFamily="18" charset="0"/>
                                  </a:rPr>
                                  <m:t>2</m:t>
                                </m:r>
                              </m:e>
                            </m:mr>
                            <m:mr>
                              <m:e>
                                <m:r>
                                  <a:rPr lang="en-US" sz="1200" i="1">
                                    <a:solidFill>
                                      <a:schemeClr val="accent5">
                                        <a:lumMod val="75000"/>
                                      </a:schemeClr>
                                    </a:solidFill>
                                    <a:latin typeface="Cambria Math" panose="02040503050406030204" pitchFamily="18" charset="0"/>
                                  </a:rPr>
                                  <m:t>−0.002</m:t>
                                </m:r>
                                <m:r>
                                  <a:rPr lang="en-US" sz="1200" b="0" i="1" smtClean="0">
                                    <a:solidFill>
                                      <a:schemeClr val="accent5">
                                        <a:lumMod val="75000"/>
                                      </a:schemeClr>
                                    </a:solidFill>
                                    <a:latin typeface="Cambria Math" panose="02040503050406030204" pitchFamily="18" charset="0"/>
                                  </a:rPr>
                                  <m:t>1</m:t>
                                </m:r>
                              </m:e>
                              <m:e>
                                <m:r>
                                  <a:rPr lang="en-US" sz="1200" i="1">
                                    <a:solidFill>
                                      <a:schemeClr val="accent5">
                                        <a:lumMod val="75000"/>
                                      </a:schemeClr>
                                    </a:solidFill>
                                    <a:latin typeface="Cambria Math" panose="02040503050406030204" pitchFamily="18" charset="0"/>
                                  </a:rPr>
                                  <m:t>0.9558</m:t>
                                </m:r>
                              </m:e>
                              <m:e>
                                <m:r>
                                  <a:rPr lang="en-US" sz="1200" i="1">
                                    <a:solidFill>
                                      <a:schemeClr val="accent5">
                                        <a:lumMod val="75000"/>
                                      </a:schemeClr>
                                    </a:solidFill>
                                    <a:latin typeface="Cambria Math" panose="02040503050406030204" pitchFamily="18" charset="0"/>
                                  </a:rPr>
                                  <m:t>5.7294</m:t>
                                </m:r>
                              </m:e>
                            </m:mr>
                            <m:mr>
                              <m:e>
                                <m:r>
                                  <a:rPr lang="en-US" sz="1200" i="1">
                                    <a:solidFill>
                                      <a:schemeClr val="accent5">
                                        <a:lumMod val="75000"/>
                                      </a:schemeClr>
                                    </a:solidFill>
                                    <a:latin typeface="Cambria Math" panose="02040503050406030204" pitchFamily="18" charset="0"/>
                                  </a:rPr>
                                  <m:t>−0.001</m:t>
                                </m:r>
                                <m:r>
                                  <a:rPr lang="en-US" sz="1200" b="0" i="1" smtClean="0">
                                    <a:solidFill>
                                      <a:schemeClr val="accent5">
                                        <a:lumMod val="75000"/>
                                      </a:schemeClr>
                                    </a:solidFill>
                                    <a:latin typeface="Cambria Math" panose="02040503050406030204" pitchFamily="18" charset="0"/>
                                  </a:rPr>
                                  <m:t>6</m:t>
                                </m:r>
                              </m:e>
                              <m:e>
                                <m:r>
                                  <a:rPr lang="en-US" sz="1200" i="1">
                                    <a:solidFill>
                                      <a:schemeClr val="accent5">
                                        <a:lumMod val="75000"/>
                                      </a:schemeClr>
                                    </a:solidFill>
                                    <a:latin typeface="Cambria Math" panose="02040503050406030204" pitchFamily="18" charset="0"/>
                                  </a:rPr>
                                  <m:t>0.005</m:t>
                                </m:r>
                                <m:r>
                                  <a:rPr lang="en-US" sz="1200" b="0" i="1" smtClean="0">
                                    <a:solidFill>
                                      <a:schemeClr val="accent5">
                                        <a:lumMod val="75000"/>
                                      </a:schemeClr>
                                    </a:solidFill>
                                    <a:latin typeface="Cambria Math" panose="02040503050406030204" pitchFamily="18" charset="0"/>
                                  </a:rPr>
                                  <m:t>2</m:t>
                                </m:r>
                              </m:e>
                              <m:e>
                                <m:r>
                                  <a:rPr lang="en-US" sz="1200" b="0" i="1" smtClean="0">
                                    <a:solidFill>
                                      <a:schemeClr val="accent5">
                                        <a:lumMod val="75000"/>
                                      </a:schemeClr>
                                    </a:solidFill>
                                    <a:latin typeface="Cambria Math" panose="02040503050406030204" pitchFamily="18" charset="0"/>
                                  </a:rPr>
                                  <m:t>1</m:t>
                                </m:r>
                              </m:e>
                            </m:mr>
                          </m:m>
                        </m:e>
                      </m:d>
                    </m:oMath>
                  </m:oMathPara>
                </a14:m>
                <a:endParaRPr lang="en-US" sz="1200" dirty="0">
                  <a:solidFill>
                    <a:schemeClr val="accent5">
                      <a:lumMod val="75000"/>
                    </a:schemeClr>
                  </a:solidFill>
                </a:endParaRPr>
              </a:p>
              <a:p>
                <a:endParaRPr lang="en-US" sz="1200" dirty="0">
                  <a:solidFill>
                    <a:schemeClr val="accent5">
                      <a:lumMod val="75000"/>
                    </a:schemeClr>
                  </a:solidFill>
                </a:endParaRPr>
              </a:p>
              <a:p>
                <a:pPr algn="l"/>
                <a14:m>
                  <m:oMathPara xmlns:m="http://schemas.openxmlformats.org/officeDocument/2006/math">
                    <m:oMathParaPr>
                      <m:jc m:val="centerGroup"/>
                    </m:oMathParaPr>
                    <m:oMath xmlns:m="http://schemas.openxmlformats.org/officeDocument/2006/math">
                      <m:r>
                        <a:rPr lang="en-US" sz="1200" i="1">
                          <a:solidFill>
                            <a:schemeClr val="accent5">
                              <a:lumMod val="75000"/>
                            </a:schemeClr>
                          </a:solidFill>
                          <a:latin typeface="Cambria Math" panose="02040503050406030204" pitchFamily="18" charset="0"/>
                        </a:rPr>
                        <m:t>𝐻</m:t>
                      </m:r>
                      <m:d>
                        <m:dPr>
                          <m:ctrlPr>
                            <a:rPr lang="en-US" sz="1200" i="1">
                              <a:solidFill>
                                <a:schemeClr val="accent5">
                                  <a:lumMod val="75000"/>
                                </a:schemeClr>
                              </a:solidFill>
                              <a:latin typeface="Cambria Math" panose="02040503050406030204" pitchFamily="18" charset="0"/>
                            </a:rPr>
                          </m:ctrlPr>
                        </m:dPr>
                        <m:e>
                          <m:r>
                            <a:rPr lang="en-US" sz="1200" b="0" i="1" smtClean="0">
                              <a:solidFill>
                                <a:schemeClr val="accent5">
                                  <a:lumMod val="75000"/>
                                </a:schemeClr>
                              </a:solidFill>
                              <a:latin typeface="Cambria Math" panose="02040503050406030204" pitchFamily="18" charset="0"/>
                            </a:rPr>
                            <m:t>𝑓𝑎𝑟</m:t>
                          </m:r>
                        </m:e>
                      </m:d>
                      <m:r>
                        <a:rPr lang="en-US" sz="1200" b="0" i="1" smtClean="0">
                          <a:solidFill>
                            <a:schemeClr val="accent5">
                              <a:lumMod val="75000"/>
                            </a:schemeClr>
                          </a:solidFill>
                          <a:latin typeface="Cambria Math" panose="02040503050406030204" pitchFamily="18" charset="0"/>
                        </a:rPr>
                        <m:t> </m:t>
                      </m:r>
                      <m:r>
                        <a:rPr lang="en-US" sz="1200" i="1">
                          <a:solidFill>
                            <a:schemeClr val="accent5">
                              <a:lumMod val="75000"/>
                            </a:schemeClr>
                          </a:solidFill>
                          <a:latin typeface="Cambria Math" panose="02040503050406030204" pitchFamily="18" charset="0"/>
                        </a:rPr>
                        <m:t>=</m:t>
                      </m:r>
                      <m:r>
                        <a:rPr lang="en-US" sz="1200" b="0" i="1" smtClean="0">
                          <a:solidFill>
                            <a:schemeClr val="accent5">
                              <a:lumMod val="75000"/>
                            </a:schemeClr>
                          </a:solidFill>
                          <a:latin typeface="Cambria Math" panose="02040503050406030204" pitchFamily="18" charset="0"/>
                        </a:rPr>
                        <m:t> </m:t>
                      </m:r>
                      <m:d>
                        <m:dPr>
                          <m:begChr m:val="["/>
                          <m:endChr m:val="]"/>
                          <m:ctrlPr>
                            <a:rPr lang="en-US" sz="1200" i="1">
                              <a:solidFill>
                                <a:schemeClr val="accent5">
                                  <a:lumMod val="75000"/>
                                </a:schemeClr>
                              </a:solidFill>
                              <a:latin typeface="Cambria Math" panose="02040503050406030204" pitchFamily="18" charset="0"/>
                            </a:rPr>
                          </m:ctrlPr>
                        </m:dPr>
                        <m:e>
                          <m:m>
                            <m:mPr>
                              <m:mcs>
                                <m:mc>
                                  <m:mcPr>
                                    <m:count m:val="3"/>
                                    <m:mcJc m:val="center"/>
                                  </m:mcPr>
                                </m:mc>
                              </m:mcs>
                              <m:ctrlPr>
                                <a:rPr lang="en-US" sz="1200" i="1">
                                  <a:solidFill>
                                    <a:schemeClr val="accent5">
                                      <a:lumMod val="75000"/>
                                    </a:schemeClr>
                                  </a:solidFill>
                                  <a:latin typeface="Cambria Math" panose="02040503050406030204" pitchFamily="18" charset="0"/>
                                </a:rPr>
                              </m:ctrlPr>
                            </m:mPr>
                            <m:mr>
                              <m:e>
                                <m:r>
                                  <a:rPr lang="en-US" sz="1200" i="1">
                                    <a:solidFill>
                                      <a:schemeClr val="accent5">
                                        <a:lumMod val="75000"/>
                                      </a:schemeClr>
                                    </a:solidFill>
                                    <a:latin typeface="Cambria Math" panose="02040503050406030204" pitchFamily="18" charset="0"/>
                                  </a:rPr>
                                  <m:t>0.9498</m:t>
                                </m:r>
                              </m:e>
                              <m:e>
                                <m:r>
                                  <a:rPr lang="en-US" sz="1200" i="1">
                                    <a:solidFill>
                                      <a:schemeClr val="accent5">
                                        <a:lumMod val="75000"/>
                                      </a:schemeClr>
                                    </a:solidFill>
                                    <a:latin typeface="Cambria Math" panose="02040503050406030204" pitchFamily="18" charset="0"/>
                                  </a:rPr>
                                  <m:t>−0.002</m:t>
                                </m:r>
                                <m:r>
                                  <a:rPr lang="en-US" sz="1200" b="0" i="1" smtClean="0">
                                    <a:solidFill>
                                      <a:schemeClr val="accent5">
                                        <a:lumMod val="75000"/>
                                      </a:schemeClr>
                                    </a:solidFill>
                                    <a:latin typeface="Cambria Math" panose="02040503050406030204" pitchFamily="18" charset="0"/>
                                  </a:rPr>
                                  <m:t>1</m:t>
                                </m:r>
                              </m:e>
                              <m:e>
                                <m:r>
                                  <a:rPr lang="en-US" sz="1200" i="1">
                                    <a:solidFill>
                                      <a:schemeClr val="accent5">
                                        <a:lumMod val="75000"/>
                                      </a:schemeClr>
                                    </a:solidFill>
                                    <a:latin typeface="Cambria Math" panose="02040503050406030204" pitchFamily="18" charset="0"/>
                                  </a:rPr>
                                  <m:t>−1.723</m:t>
                                </m:r>
                                <m:r>
                                  <a:rPr lang="en-US" sz="1200" b="0" i="1" smtClean="0">
                                    <a:solidFill>
                                      <a:schemeClr val="accent5">
                                        <a:lumMod val="75000"/>
                                      </a:schemeClr>
                                    </a:solidFill>
                                    <a:latin typeface="Cambria Math" panose="02040503050406030204" pitchFamily="18" charset="0"/>
                                  </a:rPr>
                                  <m:t>3</m:t>
                                </m:r>
                              </m:e>
                            </m:mr>
                            <m:mr>
                              <m:e>
                                <m:r>
                                  <a:rPr lang="en-US" sz="1200" i="1">
                                    <a:solidFill>
                                      <a:schemeClr val="accent5">
                                        <a:lumMod val="75000"/>
                                      </a:schemeClr>
                                    </a:solidFill>
                                    <a:latin typeface="Cambria Math" panose="02040503050406030204" pitchFamily="18" charset="0"/>
                                  </a:rPr>
                                  <m:t>−0.002</m:t>
                                </m:r>
                                <m:r>
                                  <a:rPr lang="en-US" sz="1200" b="0" i="1" smtClean="0">
                                    <a:solidFill>
                                      <a:schemeClr val="accent5">
                                        <a:lumMod val="75000"/>
                                      </a:schemeClr>
                                    </a:solidFill>
                                    <a:latin typeface="Cambria Math" panose="02040503050406030204" pitchFamily="18" charset="0"/>
                                  </a:rPr>
                                  <m:t>1</m:t>
                                </m:r>
                              </m:e>
                              <m:e>
                                <m:r>
                                  <a:rPr lang="en-US" sz="1200" i="1">
                                    <a:solidFill>
                                      <a:schemeClr val="accent5">
                                        <a:lumMod val="75000"/>
                                      </a:schemeClr>
                                    </a:solidFill>
                                    <a:latin typeface="Cambria Math" panose="02040503050406030204" pitchFamily="18" charset="0"/>
                                  </a:rPr>
                                  <m:t>0.9560</m:t>
                                </m:r>
                              </m:e>
                              <m:e>
                                <m:r>
                                  <a:rPr lang="en-US" sz="1200" i="1">
                                    <a:solidFill>
                                      <a:schemeClr val="accent5">
                                        <a:lumMod val="75000"/>
                                      </a:schemeClr>
                                    </a:solidFill>
                                    <a:latin typeface="Cambria Math" panose="02040503050406030204" pitchFamily="18" charset="0"/>
                                  </a:rPr>
                                  <m:t>5.709</m:t>
                                </m:r>
                                <m:r>
                                  <a:rPr lang="en-US" sz="1200" b="0" i="1" smtClean="0">
                                    <a:solidFill>
                                      <a:schemeClr val="accent5">
                                        <a:lumMod val="75000"/>
                                      </a:schemeClr>
                                    </a:solidFill>
                                    <a:latin typeface="Cambria Math" panose="02040503050406030204" pitchFamily="18" charset="0"/>
                                  </a:rPr>
                                  <m:t>9</m:t>
                                </m:r>
                              </m:e>
                            </m:mr>
                            <m:mr>
                              <m:e>
                                <m:r>
                                  <a:rPr lang="en-US" sz="1200" i="1">
                                    <a:solidFill>
                                      <a:schemeClr val="accent5">
                                        <a:lumMod val="75000"/>
                                      </a:schemeClr>
                                    </a:solidFill>
                                    <a:latin typeface="Cambria Math" panose="02040503050406030204" pitchFamily="18" charset="0"/>
                                  </a:rPr>
                                  <m:t>−0.001</m:t>
                                </m:r>
                                <m:r>
                                  <a:rPr lang="en-US" sz="1200" b="0" i="1" smtClean="0">
                                    <a:solidFill>
                                      <a:schemeClr val="accent5">
                                        <a:lumMod val="75000"/>
                                      </a:schemeClr>
                                    </a:solidFill>
                                    <a:latin typeface="Cambria Math" panose="02040503050406030204" pitchFamily="18" charset="0"/>
                                  </a:rPr>
                                  <m:t>6</m:t>
                                </m:r>
                              </m:e>
                              <m:e>
                                <m:r>
                                  <a:rPr lang="en-US" sz="1200" i="1">
                                    <a:solidFill>
                                      <a:schemeClr val="accent5">
                                        <a:lumMod val="75000"/>
                                      </a:schemeClr>
                                    </a:solidFill>
                                    <a:latin typeface="Cambria Math" panose="02040503050406030204" pitchFamily="18" charset="0"/>
                                  </a:rPr>
                                  <m:t>0.005</m:t>
                                </m:r>
                                <m:r>
                                  <a:rPr lang="en-US" sz="1200" b="0" i="1" smtClean="0">
                                    <a:solidFill>
                                      <a:schemeClr val="accent5">
                                        <a:lumMod val="75000"/>
                                      </a:schemeClr>
                                    </a:solidFill>
                                    <a:latin typeface="Cambria Math" panose="02040503050406030204" pitchFamily="18" charset="0"/>
                                  </a:rPr>
                                  <m:t>2</m:t>
                                </m:r>
                              </m:e>
                              <m:e>
                                <m:r>
                                  <a:rPr lang="en-US" sz="1200" i="1">
                                    <a:solidFill>
                                      <a:schemeClr val="accent5">
                                        <a:lumMod val="75000"/>
                                      </a:schemeClr>
                                    </a:solidFill>
                                    <a:latin typeface="Cambria Math" panose="02040503050406030204" pitchFamily="18" charset="0"/>
                                  </a:rPr>
                                  <m:t>1</m:t>
                                </m:r>
                              </m:e>
                            </m:mr>
                          </m:m>
                        </m:e>
                      </m:d>
                    </m:oMath>
                  </m:oMathPara>
                </a14:m>
                <a:endParaRPr lang="en-US" dirty="0"/>
              </a:p>
            </p:txBody>
          </p:sp>
        </mc:Choice>
        <mc:Fallback xmlns="">
          <p:sp>
            <p:nvSpPr>
              <p:cNvPr id="3" name="Notes Placeholder 2"/>
              <p:cNvSpPr>
                <a:spLocks noGrp="1"/>
              </p:cNvSpPr>
              <p:nvPr>
                <p:ph type="body" idx="1"/>
              </p:nvPr>
            </p:nvSpPr>
            <p:spPr/>
            <p:txBody>
              <a:bodyPr/>
              <a:lstStyle/>
              <a:p>
                <a:endParaRPr lang="en-US" dirty="0"/>
              </a:p>
              <a:p>
                <a:r>
                  <a:rPr lang="en-US" sz="1200" b="0" dirty="0">
                    <a:solidFill>
                      <a:schemeClr val="accent5">
                        <a:lumMod val="75000"/>
                      </a:schemeClr>
                    </a:solidFill>
                    <a:latin typeface="Cambria Math" panose="02040503050406030204" pitchFamily="18" charset="0"/>
                  </a:rPr>
                  <a:t>Example homography (dependent on Z):</a:t>
                </a:r>
              </a:p>
              <a:p>
                <a:r>
                  <a:rPr lang="en-US" sz="1200" b="0" i="0">
                    <a:solidFill>
                      <a:schemeClr val="accent5">
                        <a:lumMod val="75000"/>
                      </a:schemeClr>
                    </a:solidFill>
                    <a:latin typeface="Cambria Math" panose="02040503050406030204" pitchFamily="18" charset="0"/>
                  </a:rPr>
                  <a:t>𝐻(𝑛𝑒𝑎𝑟)=[■8(</a:t>
                </a:r>
                <a:r>
                  <a:rPr lang="en-US" sz="1200" i="0">
                    <a:solidFill>
                      <a:schemeClr val="accent5">
                        <a:lumMod val="75000"/>
                      </a:schemeClr>
                    </a:solidFill>
                    <a:latin typeface="Cambria Math" panose="02040503050406030204" pitchFamily="18" charset="0"/>
                  </a:rPr>
                  <a:t>0.9496&amp;−0.002</a:t>
                </a:r>
                <a:r>
                  <a:rPr lang="en-US" sz="1200" b="0" i="0">
                    <a:solidFill>
                      <a:schemeClr val="accent5">
                        <a:lumMod val="75000"/>
                      </a:schemeClr>
                    </a:solidFill>
                    <a:latin typeface="Cambria Math" panose="02040503050406030204" pitchFamily="18" charset="0"/>
                  </a:rPr>
                  <a:t>1&amp;</a:t>
                </a:r>
                <a:r>
                  <a:rPr lang="en-US" sz="1200" i="0">
                    <a:solidFill>
                      <a:schemeClr val="accent5">
                        <a:lumMod val="75000"/>
                      </a:schemeClr>
                    </a:solidFill>
                    <a:latin typeface="Cambria Math" panose="02040503050406030204" pitchFamily="18" charset="0"/>
                  </a:rPr>
                  <a:t>−1.729</a:t>
                </a:r>
                <a:r>
                  <a:rPr lang="en-US" sz="1200" b="0" i="0">
                    <a:solidFill>
                      <a:schemeClr val="accent5">
                        <a:lumMod val="75000"/>
                      </a:schemeClr>
                    </a:solidFill>
                    <a:latin typeface="Cambria Math" panose="02040503050406030204" pitchFamily="18" charset="0"/>
                  </a:rPr>
                  <a:t>2@</a:t>
                </a:r>
                <a:r>
                  <a:rPr lang="en-US" sz="1200" i="0">
                    <a:solidFill>
                      <a:schemeClr val="accent5">
                        <a:lumMod val="75000"/>
                      </a:schemeClr>
                    </a:solidFill>
                    <a:latin typeface="Cambria Math" panose="02040503050406030204" pitchFamily="18" charset="0"/>
                  </a:rPr>
                  <a:t>−0.002</a:t>
                </a:r>
                <a:r>
                  <a:rPr lang="en-US" sz="1200" b="0" i="0">
                    <a:solidFill>
                      <a:schemeClr val="accent5">
                        <a:lumMod val="75000"/>
                      </a:schemeClr>
                    </a:solidFill>
                    <a:latin typeface="Cambria Math" panose="02040503050406030204" pitchFamily="18" charset="0"/>
                  </a:rPr>
                  <a:t>1&amp;</a:t>
                </a:r>
                <a:r>
                  <a:rPr lang="en-US" sz="1200" i="0">
                    <a:solidFill>
                      <a:schemeClr val="accent5">
                        <a:lumMod val="75000"/>
                      </a:schemeClr>
                    </a:solidFill>
                    <a:latin typeface="Cambria Math" panose="02040503050406030204" pitchFamily="18" charset="0"/>
                  </a:rPr>
                  <a:t>0.9558&amp;5.7294@−0.001</a:t>
                </a:r>
                <a:r>
                  <a:rPr lang="en-US" sz="1200" b="0" i="0">
                    <a:solidFill>
                      <a:schemeClr val="accent5">
                        <a:lumMod val="75000"/>
                      </a:schemeClr>
                    </a:solidFill>
                    <a:latin typeface="Cambria Math" panose="02040503050406030204" pitchFamily="18" charset="0"/>
                  </a:rPr>
                  <a:t>6&amp;</a:t>
                </a:r>
                <a:r>
                  <a:rPr lang="en-US" sz="1200" i="0">
                    <a:solidFill>
                      <a:schemeClr val="accent5">
                        <a:lumMod val="75000"/>
                      </a:schemeClr>
                    </a:solidFill>
                    <a:latin typeface="Cambria Math" panose="02040503050406030204" pitchFamily="18" charset="0"/>
                  </a:rPr>
                  <a:t>0.005</a:t>
                </a:r>
                <a:r>
                  <a:rPr lang="en-US" sz="1200" b="0" i="0">
                    <a:solidFill>
                      <a:schemeClr val="accent5">
                        <a:lumMod val="75000"/>
                      </a:schemeClr>
                    </a:solidFill>
                    <a:latin typeface="Cambria Math" panose="02040503050406030204" pitchFamily="18" charset="0"/>
                  </a:rPr>
                  <a:t>2&amp;1)]</a:t>
                </a:r>
                <a:endParaRPr lang="en-US" sz="1200" dirty="0">
                  <a:solidFill>
                    <a:schemeClr val="accent5">
                      <a:lumMod val="75000"/>
                    </a:schemeClr>
                  </a:solidFill>
                </a:endParaRPr>
              </a:p>
              <a:p>
                <a:endParaRPr lang="en-US" sz="1200" dirty="0">
                  <a:solidFill>
                    <a:schemeClr val="accent5">
                      <a:lumMod val="75000"/>
                    </a:schemeClr>
                  </a:solidFill>
                </a:endParaRPr>
              </a:p>
              <a:p>
                <a:pPr algn="l"/>
                <a:r>
                  <a:rPr lang="en-US" sz="1200" i="0">
                    <a:solidFill>
                      <a:schemeClr val="accent5">
                        <a:lumMod val="75000"/>
                      </a:schemeClr>
                    </a:solidFill>
                    <a:latin typeface="Cambria Math" panose="02040503050406030204" pitchFamily="18" charset="0"/>
                  </a:rPr>
                  <a:t>𝐻(</a:t>
                </a:r>
                <a:r>
                  <a:rPr lang="en-US" sz="1200" b="0" i="0">
                    <a:solidFill>
                      <a:schemeClr val="accent5">
                        <a:lumMod val="75000"/>
                      </a:schemeClr>
                    </a:solidFill>
                    <a:latin typeface="Cambria Math" panose="02040503050406030204" pitchFamily="18" charset="0"/>
                  </a:rPr>
                  <a:t>𝑓𝑎𝑟)  </a:t>
                </a:r>
                <a:r>
                  <a:rPr lang="en-US" sz="1200" i="0">
                    <a:solidFill>
                      <a:schemeClr val="accent5">
                        <a:lumMod val="75000"/>
                      </a:schemeClr>
                    </a:solidFill>
                    <a:latin typeface="Cambria Math" panose="02040503050406030204" pitchFamily="18" charset="0"/>
                  </a:rPr>
                  <a:t>=</a:t>
                </a:r>
                <a:r>
                  <a:rPr lang="en-US" sz="1200" b="0" i="0">
                    <a:solidFill>
                      <a:schemeClr val="accent5">
                        <a:lumMod val="75000"/>
                      </a:schemeClr>
                    </a:solidFill>
                    <a:latin typeface="Cambria Math" panose="02040503050406030204" pitchFamily="18" charset="0"/>
                  </a:rPr>
                  <a:t> </a:t>
                </a:r>
                <a:r>
                  <a:rPr lang="en-US" sz="1200" i="0">
                    <a:solidFill>
                      <a:schemeClr val="accent5">
                        <a:lumMod val="75000"/>
                      </a:schemeClr>
                    </a:solidFill>
                    <a:latin typeface="Cambria Math" panose="02040503050406030204" pitchFamily="18" charset="0"/>
                  </a:rPr>
                  <a:t>[■8(0.9498&amp;−0.002</a:t>
                </a:r>
                <a:r>
                  <a:rPr lang="en-US" sz="1200" b="0" i="0">
                    <a:solidFill>
                      <a:schemeClr val="accent5">
                        <a:lumMod val="75000"/>
                      </a:schemeClr>
                    </a:solidFill>
                    <a:latin typeface="Cambria Math" panose="02040503050406030204" pitchFamily="18" charset="0"/>
                  </a:rPr>
                  <a:t>1&amp;</a:t>
                </a:r>
                <a:r>
                  <a:rPr lang="en-US" sz="1200" i="0">
                    <a:solidFill>
                      <a:schemeClr val="accent5">
                        <a:lumMod val="75000"/>
                      </a:schemeClr>
                    </a:solidFill>
                    <a:latin typeface="Cambria Math" panose="02040503050406030204" pitchFamily="18" charset="0"/>
                  </a:rPr>
                  <a:t>−1.723</a:t>
                </a:r>
                <a:r>
                  <a:rPr lang="en-US" sz="1200" b="0" i="0">
                    <a:solidFill>
                      <a:schemeClr val="accent5">
                        <a:lumMod val="75000"/>
                      </a:schemeClr>
                    </a:solidFill>
                    <a:latin typeface="Cambria Math" panose="02040503050406030204" pitchFamily="18" charset="0"/>
                  </a:rPr>
                  <a:t>3@</a:t>
                </a:r>
                <a:r>
                  <a:rPr lang="en-US" sz="1200" i="0">
                    <a:solidFill>
                      <a:schemeClr val="accent5">
                        <a:lumMod val="75000"/>
                      </a:schemeClr>
                    </a:solidFill>
                    <a:latin typeface="Cambria Math" panose="02040503050406030204" pitchFamily="18" charset="0"/>
                  </a:rPr>
                  <a:t>−0.002</a:t>
                </a:r>
                <a:r>
                  <a:rPr lang="en-US" sz="1200" b="0" i="0">
                    <a:solidFill>
                      <a:schemeClr val="accent5">
                        <a:lumMod val="75000"/>
                      </a:schemeClr>
                    </a:solidFill>
                    <a:latin typeface="Cambria Math" panose="02040503050406030204" pitchFamily="18" charset="0"/>
                  </a:rPr>
                  <a:t>1&amp;</a:t>
                </a:r>
                <a:r>
                  <a:rPr lang="en-US" sz="1200" i="0">
                    <a:solidFill>
                      <a:schemeClr val="accent5">
                        <a:lumMod val="75000"/>
                      </a:schemeClr>
                    </a:solidFill>
                    <a:latin typeface="Cambria Math" panose="02040503050406030204" pitchFamily="18" charset="0"/>
                  </a:rPr>
                  <a:t>0.9560&amp;5.709</a:t>
                </a:r>
                <a:r>
                  <a:rPr lang="en-US" sz="1200" b="0" i="0">
                    <a:solidFill>
                      <a:schemeClr val="accent5">
                        <a:lumMod val="75000"/>
                      </a:schemeClr>
                    </a:solidFill>
                    <a:latin typeface="Cambria Math" panose="02040503050406030204" pitchFamily="18" charset="0"/>
                  </a:rPr>
                  <a:t>9@</a:t>
                </a:r>
                <a:r>
                  <a:rPr lang="en-US" sz="1200" i="0">
                    <a:solidFill>
                      <a:schemeClr val="accent5">
                        <a:lumMod val="75000"/>
                      </a:schemeClr>
                    </a:solidFill>
                    <a:latin typeface="Cambria Math" panose="02040503050406030204" pitchFamily="18" charset="0"/>
                  </a:rPr>
                  <a:t>−0.001</a:t>
                </a:r>
                <a:r>
                  <a:rPr lang="en-US" sz="1200" b="0" i="0">
                    <a:solidFill>
                      <a:schemeClr val="accent5">
                        <a:lumMod val="75000"/>
                      </a:schemeClr>
                    </a:solidFill>
                    <a:latin typeface="Cambria Math" panose="02040503050406030204" pitchFamily="18" charset="0"/>
                  </a:rPr>
                  <a:t>6&amp;</a:t>
                </a:r>
                <a:r>
                  <a:rPr lang="en-US" sz="1200" i="0">
                    <a:solidFill>
                      <a:schemeClr val="accent5">
                        <a:lumMod val="75000"/>
                      </a:schemeClr>
                    </a:solidFill>
                    <a:latin typeface="Cambria Math" panose="02040503050406030204" pitchFamily="18" charset="0"/>
                  </a:rPr>
                  <a:t>0.005</a:t>
                </a:r>
                <a:r>
                  <a:rPr lang="en-US" sz="1200" b="0" i="0">
                    <a:solidFill>
                      <a:schemeClr val="accent5">
                        <a:lumMod val="75000"/>
                      </a:schemeClr>
                    </a:solidFill>
                    <a:latin typeface="Cambria Math" panose="02040503050406030204" pitchFamily="18" charset="0"/>
                  </a:rPr>
                  <a:t>2&amp;</a:t>
                </a:r>
                <a:r>
                  <a:rPr lang="en-US" sz="1200" i="0">
                    <a:solidFill>
                      <a:schemeClr val="accent5">
                        <a:lumMod val="75000"/>
                      </a:schemeClr>
                    </a:solidFill>
                    <a:latin typeface="Cambria Math" panose="02040503050406030204" pitchFamily="18" charset="0"/>
                  </a:rPr>
                  <a:t>1)]</a:t>
                </a:r>
                <a:endParaRPr lang="en-US" dirty="0"/>
              </a:p>
            </p:txBody>
          </p:sp>
        </mc:Fallback>
      </mc:AlternateContent>
      <p:sp>
        <p:nvSpPr>
          <p:cNvPr id="4" name="Slide Number Placeholder 3"/>
          <p:cNvSpPr>
            <a:spLocks noGrp="1"/>
          </p:cNvSpPr>
          <p:nvPr>
            <p:ph type="sldNum" sz="quarter" idx="10"/>
          </p:nvPr>
        </p:nvSpPr>
        <p:spPr/>
        <p:txBody>
          <a:bodyPr/>
          <a:lstStyle/>
          <a:p>
            <a:fld id="{60262BE9-9C82-44A6-AD19-2F2E73B0FBE5}" type="slidenum">
              <a:rPr lang="en-US" smtClean="0"/>
              <a:t>7</a:t>
            </a:fld>
            <a:endParaRPr lang="en-US"/>
          </a:p>
        </p:txBody>
      </p:sp>
    </p:spTree>
    <p:extLst>
      <p:ext uri="{BB962C8B-B14F-4D97-AF65-F5344CB8AC3E}">
        <p14:creationId xmlns:p14="http://schemas.microsoft.com/office/powerpoint/2010/main" val="358272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dirty="0">
                    <a:solidFill>
                      <a:schemeClr val="accent5">
                        <a:lumMod val="75000"/>
                      </a:schemeClr>
                    </a:solidFill>
                    <a:latin typeface="Cambria Math" panose="02040503050406030204" pitchFamily="18" charset="0"/>
                  </a:rPr>
                  <a:t>Example homography (dependent on Z):</a:t>
                </a:r>
              </a:p>
              <a:p>
                <a:endParaRPr lang="en-US" sz="1200" b="0" dirty="0">
                  <a:solidFill>
                    <a:schemeClr val="accent5">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200" b="0" i="1" smtClean="0">
                          <a:solidFill>
                            <a:schemeClr val="accent5">
                              <a:lumMod val="75000"/>
                            </a:schemeClr>
                          </a:solidFill>
                          <a:latin typeface="Cambria Math" panose="02040503050406030204" pitchFamily="18" charset="0"/>
                        </a:rPr>
                        <m:t>𝐻</m:t>
                      </m:r>
                      <m:r>
                        <a:rPr lang="en-US" sz="1200" b="0" i="1" smtClean="0">
                          <a:solidFill>
                            <a:schemeClr val="accent5">
                              <a:lumMod val="75000"/>
                            </a:schemeClr>
                          </a:solidFill>
                          <a:latin typeface="Cambria Math" panose="02040503050406030204" pitchFamily="18" charset="0"/>
                        </a:rPr>
                        <m:t>(</m:t>
                      </m:r>
                      <m:r>
                        <a:rPr lang="en-US" sz="1200" b="0" i="1" smtClean="0">
                          <a:solidFill>
                            <a:schemeClr val="accent5">
                              <a:lumMod val="75000"/>
                            </a:schemeClr>
                          </a:solidFill>
                          <a:latin typeface="Cambria Math" panose="02040503050406030204" pitchFamily="18" charset="0"/>
                        </a:rPr>
                        <m:t>𝑛𝑒𝑎𝑟</m:t>
                      </m:r>
                      <m:r>
                        <a:rPr lang="en-US" sz="1200" b="0" i="1" smtClean="0">
                          <a:solidFill>
                            <a:schemeClr val="accent5">
                              <a:lumMod val="75000"/>
                            </a:schemeClr>
                          </a:solidFill>
                          <a:latin typeface="Cambria Math" panose="02040503050406030204" pitchFamily="18" charset="0"/>
                        </a:rPr>
                        <m:t>)=</m:t>
                      </m:r>
                      <m:d>
                        <m:dPr>
                          <m:begChr m:val="["/>
                          <m:endChr m:val="]"/>
                          <m:ctrlPr>
                            <a:rPr lang="en-US" sz="1200" b="0" i="1" smtClean="0">
                              <a:solidFill>
                                <a:schemeClr val="accent5">
                                  <a:lumMod val="75000"/>
                                </a:schemeClr>
                              </a:solidFill>
                              <a:latin typeface="Cambria Math" panose="02040503050406030204" pitchFamily="18" charset="0"/>
                            </a:rPr>
                          </m:ctrlPr>
                        </m:dPr>
                        <m:e>
                          <m:m>
                            <m:mPr>
                              <m:mcs>
                                <m:mc>
                                  <m:mcPr>
                                    <m:count m:val="3"/>
                                    <m:mcJc m:val="center"/>
                                  </m:mcPr>
                                </m:mc>
                              </m:mcs>
                              <m:ctrlPr>
                                <a:rPr lang="en-US" sz="1200" b="0" i="1" smtClean="0">
                                  <a:solidFill>
                                    <a:schemeClr val="accent5">
                                      <a:lumMod val="75000"/>
                                    </a:schemeClr>
                                  </a:solidFill>
                                  <a:latin typeface="Cambria Math" panose="02040503050406030204" pitchFamily="18" charset="0"/>
                                </a:rPr>
                              </m:ctrlPr>
                            </m:mPr>
                            <m:mr>
                              <m:e>
                                <m:r>
                                  <a:rPr lang="en-US" sz="1200" i="1">
                                    <a:solidFill>
                                      <a:schemeClr val="accent5">
                                        <a:lumMod val="75000"/>
                                      </a:schemeClr>
                                    </a:solidFill>
                                    <a:latin typeface="Cambria Math" panose="02040503050406030204" pitchFamily="18" charset="0"/>
                                  </a:rPr>
                                  <m:t>0.991</m:t>
                                </m:r>
                                <m:r>
                                  <a:rPr lang="en-US" sz="1200" b="0" i="1" smtClean="0">
                                    <a:solidFill>
                                      <a:schemeClr val="accent5">
                                        <a:lumMod val="75000"/>
                                      </a:schemeClr>
                                    </a:solidFill>
                                    <a:latin typeface="Cambria Math" panose="02040503050406030204" pitchFamily="18" charset="0"/>
                                  </a:rPr>
                                  <m:t>3</m:t>
                                </m:r>
                              </m:e>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−0.6930</m:t>
                                </m:r>
                              </m:e>
                            </m:mr>
                            <m:mr>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0.9913</m:t>
                                </m:r>
                              </m:e>
                              <m:e>
                                <m:r>
                                  <a:rPr lang="en-US" sz="1200" i="1">
                                    <a:solidFill>
                                      <a:schemeClr val="accent5">
                                        <a:lumMod val="75000"/>
                                      </a:schemeClr>
                                    </a:solidFill>
                                    <a:latin typeface="Cambria Math" panose="02040503050406030204" pitchFamily="18" charset="0"/>
                                  </a:rPr>
                                  <m:t>2.296</m:t>
                                </m:r>
                                <m:r>
                                  <a:rPr lang="en-US" sz="1200" b="0" i="1" smtClean="0">
                                    <a:solidFill>
                                      <a:schemeClr val="accent5">
                                        <a:lumMod val="75000"/>
                                      </a:schemeClr>
                                    </a:solidFill>
                                    <a:latin typeface="Cambria Math" panose="02040503050406030204" pitchFamily="18" charset="0"/>
                                  </a:rPr>
                                  <m:t>3</m:t>
                                </m:r>
                              </m:e>
                            </m:mr>
                            <m:mr>
                              <m:e>
                                <m:r>
                                  <a:rPr lang="en-US" sz="1200" i="1" smtClean="0">
                                    <a:solidFill>
                                      <a:schemeClr val="accent5">
                                        <a:lumMod val="75000"/>
                                      </a:schemeClr>
                                    </a:solidFill>
                                    <a:latin typeface="Cambria Math" panose="02040503050406030204" pitchFamily="18" charset="0"/>
                                  </a:rPr>
                                  <m:t>0</m:t>
                                </m:r>
                              </m:e>
                              <m:e>
                                <m:r>
                                  <a:rPr lang="en-US" sz="1200" i="1" smtClean="0">
                                    <a:solidFill>
                                      <a:schemeClr val="accent5">
                                        <a:lumMod val="75000"/>
                                      </a:schemeClr>
                                    </a:solidFill>
                                    <a:latin typeface="Cambria Math" panose="02040503050406030204" pitchFamily="18" charset="0"/>
                                  </a:rPr>
                                  <m:t>0</m:t>
                                </m:r>
                              </m:e>
                              <m:e>
                                <m:r>
                                  <a:rPr lang="en-US" sz="1200" b="0" i="1" smtClean="0">
                                    <a:solidFill>
                                      <a:schemeClr val="accent5">
                                        <a:lumMod val="75000"/>
                                      </a:schemeClr>
                                    </a:solidFill>
                                    <a:latin typeface="Cambria Math" panose="02040503050406030204" pitchFamily="18" charset="0"/>
                                  </a:rPr>
                                  <m:t>1</m:t>
                                </m:r>
                              </m:e>
                            </m:mr>
                          </m:m>
                        </m:e>
                      </m:d>
                    </m:oMath>
                  </m:oMathPara>
                </a14:m>
                <a:endParaRPr lang="en-US" sz="1200" dirty="0">
                  <a:solidFill>
                    <a:schemeClr val="accent5">
                      <a:lumMod val="75000"/>
                    </a:schemeClr>
                  </a:solidFill>
                </a:endParaRPr>
              </a:p>
              <a:p>
                <a:endParaRPr lang="en-US" sz="1200" dirty="0">
                  <a:solidFill>
                    <a:schemeClr val="accent5">
                      <a:lumMod val="75000"/>
                    </a:schemeClr>
                  </a:solidFill>
                </a:endParaRPr>
              </a:p>
              <a:p>
                <a:pPr/>
                <a14:m>
                  <m:oMathPara xmlns:m="http://schemas.openxmlformats.org/officeDocument/2006/math">
                    <m:oMathParaPr>
                      <m:jc m:val="centerGroup"/>
                    </m:oMathParaPr>
                    <m:oMath xmlns:m="http://schemas.openxmlformats.org/officeDocument/2006/math">
                      <m:r>
                        <a:rPr lang="en-US" sz="1200" i="1">
                          <a:solidFill>
                            <a:schemeClr val="accent5">
                              <a:lumMod val="75000"/>
                            </a:schemeClr>
                          </a:solidFill>
                          <a:latin typeface="Cambria Math" panose="02040503050406030204" pitchFamily="18" charset="0"/>
                        </a:rPr>
                        <m:t>𝐻</m:t>
                      </m:r>
                      <m:d>
                        <m:dPr>
                          <m:ctrlPr>
                            <a:rPr lang="en-US" sz="1200" i="1">
                              <a:solidFill>
                                <a:schemeClr val="accent5">
                                  <a:lumMod val="75000"/>
                                </a:schemeClr>
                              </a:solidFill>
                              <a:latin typeface="Cambria Math" panose="02040503050406030204" pitchFamily="18" charset="0"/>
                            </a:rPr>
                          </m:ctrlPr>
                        </m:dPr>
                        <m:e>
                          <m:r>
                            <a:rPr lang="en-US" sz="1200" b="0" i="1" smtClean="0">
                              <a:solidFill>
                                <a:schemeClr val="accent5">
                                  <a:lumMod val="75000"/>
                                </a:schemeClr>
                              </a:solidFill>
                              <a:latin typeface="Cambria Math" panose="02040503050406030204" pitchFamily="18" charset="0"/>
                            </a:rPr>
                            <m:t>𝑓𝑎𝑟</m:t>
                          </m:r>
                        </m:e>
                      </m:d>
                      <m:r>
                        <a:rPr lang="en-US" sz="1200" b="0" i="1" smtClean="0">
                          <a:solidFill>
                            <a:schemeClr val="accent5">
                              <a:lumMod val="75000"/>
                            </a:schemeClr>
                          </a:solidFill>
                          <a:latin typeface="Cambria Math" panose="02040503050406030204" pitchFamily="18" charset="0"/>
                        </a:rPr>
                        <m:t> </m:t>
                      </m:r>
                      <m:r>
                        <a:rPr lang="en-US" sz="1200" i="1">
                          <a:solidFill>
                            <a:schemeClr val="accent5">
                              <a:lumMod val="75000"/>
                            </a:schemeClr>
                          </a:solidFill>
                          <a:latin typeface="Cambria Math" panose="02040503050406030204" pitchFamily="18" charset="0"/>
                        </a:rPr>
                        <m:t>=</m:t>
                      </m:r>
                      <m:r>
                        <a:rPr lang="en-US" sz="1200" b="0" i="1" smtClean="0">
                          <a:solidFill>
                            <a:schemeClr val="accent5">
                              <a:lumMod val="75000"/>
                            </a:schemeClr>
                          </a:solidFill>
                          <a:latin typeface="Cambria Math" panose="02040503050406030204" pitchFamily="18" charset="0"/>
                        </a:rPr>
                        <m:t> </m:t>
                      </m:r>
                      <m:d>
                        <m:dPr>
                          <m:begChr m:val="["/>
                          <m:endChr m:val="]"/>
                          <m:ctrlPr>
                            <a:rPr lang="en-US" sz="1200" i="1">
                              <a:solidFill>
                                <a:schemeClr val="accent5">
                                  <a:lumMod val="75000"/>
                                </a:schemeClr>
                              </a:solidFill>
                              <a:latin typeface="Cambria Math" panose="02040503050406030204" pitchFamily="18" charset="0"/>
                            </a:rPr>
                          </m:ctrlPr>
                        </m:dPr>
                        <m:e>
                          <m:m>
                            <m:mPr>
                              <m:mcs>
                                <m:mc>
                                  <m:mcPr>
                                    <m:count m:val="3"/>
                                    <m:mcJc m:val="center"/>
                                  </m:mcPr>
                                </m:mc>
                              </m:mcs>
                              <m:ctrlPr>
                                <a:rPr lang="en-US" sz="1200" i="1">
                                  <a:solidFill>
                                    <a:schemeClr val="accent5">
                                      <a:lumMod val="75000"/>
                                    </a:schemeClr>
                                  </a:solidFill>
                                  <a:latin typeface="Cambria Math" panose="02040503050406030204" pitchFamily="18" charset="0"/>
                                </a:rPr>
                              </m:ctrlPr>
                            </m:mPr>
                            <m:mr>
                              <m:e>
                                <m:r>
                                  <a:rPr lang="en-US" sz="1200" i="1">
                                    <a:solidFill>
                                      <a:schemeClr val="accent5">
                                        <a:lumMod val="75000"/>
                                      </a:schemeClr>
                                    </a:solidFill>
                                    <a:latin typeface="Cambria Math" panose="02040503050406030204" pitchFamily="18" charset="0"/>
                                  </a:rPr>
                                  <m:t>0.991</m:t>
                                </m:r>
                                <m:r>
                                  <a:rPr lang="en-US" sz="1200" b="0" i="1" smtClean="0">
                                    <a:solidFill>
                                      <a:schemeClr val="accent5">
                                        <a:lumMod val="75000"/>
                                      </a:schemeClr>
                                    </a:solidFill>
                                    <a:latin typeface="Cambria Math" panose="02040503050406030204" pitchFamily="18" charset="0"/>
                                  </a:rPr>
                                  <m:t>4</m:t>
                                </m:r>
                              </m:e>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−0.686</m:t>
                                </m:r>
                                <m:r>
                                  <a:rPr lang="en-US" sz="1200" b="0" i="1" smtClean="0">
                                    <a:solidFill>
                                      <a:schemeClr val="accent5">
                                        <a:lumMod val="75000"/>
                                      </a:schemeClr>
                                    </a:solidFill>
                                    <a:latin typeface="Cambria Math" panose="02040503050406030204" pitchFamily="18" charset="0"/>
                                  </a:rPr>
                                  <m:t>7</m:t>
                                </m:r>
                              </m:e>
                            </m:mr>
                            <m:mr>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0.9914</m:t>
                                </m:r>
                              </m:e>
                              <m:e>
                                <m:r>
                                  <a:rPr lang="en-US" sz="1200" i="1">
                                    <a:solidFill>
                                      <a:schemeClr val="accent5">
                                        <a:lumMod val="75000"/>
                                      </a:schemeClr>
                                    </a:solidFill>
                                    <a:latin typeface="Cambria Math" panose="02040503050406030204" pitchFamily="18" charset="0"/>
                                  </a:rPr>
                                  <m:t>2.275</m:t>
                                </m:r>
                                <m:r>
                                  <a:rPr lang="en-US" sz="1200" b="0" i="1" smtClean="0">
                                    <a:solidFill>
                                      <a:schemeClr val="accent5">
                                        <a:lumMod val="75000"/>
                                      </a:schemeClr>
                                    </a:solidFill>
                                    <a:latin typeface="Cambria Math" panose="02040503050406030204" pitchFamily="18" charset="0"/>
                                  </a:rPr>
                                  <m:t>3</m:t>
                                </m:r>
                              </m:e>
                            </m:mr>
                            <m:mr>
                              <m:e>
                                <m:r>
                                  <a:rPr lang="en-US" sz="1200" i="1" smtClean="0">
                                    <a:solidFill>
                                      <a:schemeClr val="accent5">
                                        <a:lumMod val="75000"/>
                                      </a:schemeClr>
                                    </a:solidFill>
                                    <a:latin typeface="Cambria Math" panose="02040503050406030204" pitchFamily="18" charset="0"/>
                                  </a:rPr>
                                  <m:t>0</m:t>
                                </m:r>
                              </m:e>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1</m:t>
                                </m:r>
                              </m:e>
                            </m:mr>
                          </m:m>
                        </m:e>
                      </m:d>
                    </m:oMath>
                  </m:oMathPara>
                </a14:m>
                <a:endParaRPr lang="en-US" dirty="0"/>
              </a:p>
            </p:txBody>
          </p:sp>
        </mc:Choice>
        <mc:Fallback xmlns="">
          <p:sp>
            <p:nvSpPr>
              <p:cNvPr id="3" name="Notes Placeholder 2"/>
              <p:cNvSpPr>
                <a:spLocks noGrp="1"/>
              </p:cNvSpPr>
              <p:nvPr>
                <p:ph type="body" idx="1"/>
              </p:nvPr>
            </p:nvSpPr>
            <p:spPr/>
            <p:txBody>
              <a:bodyPr/>
              <a:lstStyle/>
              <a:p>
                <a:r>
                  <a:rPr lang="en-US" sz="1200" b="0" dirty="0">
                    <a:solidFill>
                      <a:schemeClr val="accent5">
                        <a:lumMod val="75000"/>
                      </a:schemeClr>
                    </a:solidFill>
                    <a:latin typeface="Cambria Math" panose="02040503050406030204" pitchFamily="18" charset="0"/>
                  </a:rPr>
                  <a:t>Example homography (dependent on Z):</a:t>
                </a:r>
              </a:p>
              <a:p>
                <a:endParaRPr lang="en-US" sz="1200" b="0" dirty="0">
                  <a:solidFill>
                    <a:schemeClr val="accent5">
                      <a:lumMod val="75000"/>
                    </a:schemeClr>
                  </a:solidFill>
                  <a:latin typeface="Cambria Math" panose="02040503050406030204" pitchFamily="18" charset="0"/>
                </a:endParaRPr>
              </a:p>
              <a:p>
                <a:pPr/>
                <a:r>
                  <a:rPr lang="en-US" sz="1200" b="0" i="0">
                    <a:solidFill>
                      <a:schemeClr val="accent5">
                        <a:lumMod val="75000"/>
                      </a:schemeClr>
                    </a:solidFill>
                    <a:latin typeface="Cambria Math" panose="02040503050406030204" pitchFamily="18" charset="0"/>
                  </a:rPr>
                  <a:t>𝐻(𝑛𝑒𝑎𝑟)=[■8(</a:t>
                </a:r>
                <a:r>
                  <a:rPr lang="en-US" sz="1200" i="0">
                    <a:solidFill>
                      <a:schemeClr val="accent5">
                        <a:lumMod val="75000"/>
                      </a:schemeClr>
                    </a:solidFill>
                    <a:latin typeface="Cambria Math" panose="02040503050406030204" pitchFamily="18" charset="0"/>
                  </a:rPr>
                  <a:t>0.991</a:t>
                </a:r>
                <a:r>
                  <a:rPr lang="en-US" sz="1200" b="0" i="0">
                    <a:solidFill>
                      <a:schemeClr val="accent5">
                        <a:lumMod val="75000"/>
                      </a:schemeClr>
                    </a:solidFill>
                    <a:latin typeface="Cambria Math" panose="02040503050406030204" pitchFamily="18" charset="0"/>
                  </a:rPr>
                  <a:t>3&amp;</a:t>
                </a:r>
                <a:r>
                  <a:rPr lang="en-US" sz="1200" i="0">
                    <a:solidFill>
                      <a:schemeClr val="accent5">
                        <a:lumMod val="75000"/>
                      </a:schemeClr>
                    </a:solidFill>
                    <a:latin typeface="Cambria Math" panose="02040503050406030204" pitchFamily="18" charset="0"/>
                  </a:rPr>
                  <a:t>0&amp;−0.6930@0&amp;0.9913&amp;2.296</a:t>
                </a:r>
                <a:r>
                  <a:rPr lang="en-US" sz="1200" b="0" i="0">
                    <a:solidFill>
                      <a:schemeClr val="accent5">
                        <a:lumMod val="75000"/>
                      </a:schemeClr>
                    </a:solidFill>
                    <a:latin typeface="Cambria Math" panose="02040503050406030204" pitchFamily="18" charset="0"/>
                  </a:rPr>
                  <a:t>3@</a:t>
                </a:r>
                <a:r>
                  <a:rPr lang="en-US" sz="1200" i="0">
                    <a:solidFill>
                      <a:schemeClr val="accent5">
                        <a:lumMod val="75000"/>
                      </a:schemeClr>
                    </a:solidFill>
                    <a:latin typeface="Cambria Math" panose="02040503050406030204" pitchFamily="18" charset="0"/>
                  </a:rPr>
                  <a:t>0&amp;0&amp;</a:t>
                </a:r>
                <a:r>
                  <a:rPr lang="en-US" sz="1200" b="0" i="0">
                    <a:solidFill>
                      <a:schemeClr val="accent5">
                        <a:lumMod val="75000"/>
                      </a:schemeClr>
                    </a:solidFill>
                    <a:latin typeface="Cambria Math" panose="02040503050406030204" pitchFamily="18" charset="0"/>
                  </a:rPr>
                  <a:t>1)]</a:t>
                </a:r>
                <a:endParaRPr lang="en-US" sz="1200" dirty="0">
                  <a:solidFill>
                    <a:schemeClr val="accent5">
                      <a:lumMod val="75000"/>
                    </a:schemeClr>
                  </a:solidFill>
                </a:endParaRPr>
              </a:p>
              <a:p>
                <a:pPr/>
                <a:endParaRPr lang="en-US" sz="1200" dirty="0">
                  <a:solidFill>
                    <a:schemeClr val="accent5">
                      <a:lumMod val="75000"/>
                    </a:schemeClr>
                  </a:solidFill>
                </a:endParaRPr>
              </a:p>
              <a:p>
                <a:pPr/>
                <a:r>
                  <a:rPr lang="en-US" sz="1200" i="0">
                    <a:solidFill>
                      <a:schemeClr val="accent5">
                        <a:lumMod val="75000"/>
                      </a:schemeClr>
                    </a:solidFill>
                    <a:latin typeface="Cambria Math" panose="02040503050406030204" pitchFamily="18" charset="0"/>
                  </a:rPr>
                  <a:t>𝐻(</a:t>
                </a:r>
                <a:r>
                  <a:rPr lang="en-US" sz="1200" b="0" i="0">
                    <a:solidFill>
                      <a:schemeClr val="accent5">
                        <a:lumMod val="75000"/>
                      </a:schemeClr>
                    </a:solidFill>
                    <a:latin typeface="Cambria Math" panose="02040503050406030204" pitchFamily="18" charset="0"/>
                  </a:rPr>
                  <a:t>𝑓𝑎𝑟)  </a:t>
                </a:r>
                <a:r>
                  <a:rPr lang="en-US" sz="1200" i="0">
                    <a:solidFill>
                      <a:schemeClr val="accent5">
                        <a:lumMod val="75000"/>
                      </a:schemeClr>
                    </a:solidFill>
                    <a:latin typeface="Cambria Math" panose="02040503050406030204" pitchFamily="18" charset="0"/>
                  </a:rPr>
                  <a:t>=</a:t>
                </a:r>
                <a:r>
                  <a:rPr lang="en-US" sz="1200" b="0" i="0">
                    <a:solidFill>
                      <a:schemeClr val="accent5">
                        <a:lumMod val="75000"/>
                      </a:schemeClr>
                    </a:solidFill>
                    <a:latin typeface="Cambria Math" panose="02040503050406030204" pitchFamily="18" charset="0"/>
                  </a:rPr>
                  <a:t> </a:t>
                </a:r>
                <a:r>
                  <a:rPr lang="en-US" sz="1200" i="0">
                    <a:solidFill>
                      <a:schemeClr val="accent5">
                        <a:lumMod val="75000"/>
                      </a:schemeClr>
                    </a:solidFill>
                    <a:latin typeface="Cambria Math" panose="02040503050406030204" pitchFamily="18" charset="0"/>
                  </a:rPr>
                  <a:t>[■8(0.991</a:t>
                </a:r>
                <a:r>
                  <a:rPr lang="en-US" sz="1200" b="0" i="0">
                    <a:solidFill>
                      <a:schemeClr val="accent5">
                        <a:lumMod val="75000"/>
                      </a:schemeClr>
                    </a:solidFill>
                    <a:latin typeface="Cambria Math" panose="02040503050406030204" pitchFamily="18" charset="0"/>
                  </a:rPr>
                  <a:t>4&amp;</a:t>
                </a:r>
                <a:r>
                  <a:rPr lang="en-US" sz="1200" i="0">
                    <a:solidFill>
                      <a:schemeClr val="accent5">
                        <a:lumMod val="75000"/>
                      </a:schemeClr>
                    </a:solidFill>
                    <a:latin typeface="Cambria Math" panose="02040503050406030204" pitchFamily="18" charset="0"/>
                  </a:rPr>
                  <a:t>0&amp;−0.686</a:t>
                </a:r>
                <a:r>
                  <a:rPr lang="en-US" sz="1200" b="0" i="0">
                    <a:solidFill>
                      <a:schemeClr val="accent5">
                        <a:lumMod val="75000"/>
                      </a:schemeClr>
                    </a:solidFill>
                    <a:latin typeface="Cambria Math" panose="02040503050406030204" pitchFamily="18" charset="0"/>
                  </a:rPr>
                  <a:t>7@</a:t>
                </a:r>
                <a:r>
                  <a:rPr lang="en-US" sz="1200" i="0">
                    <a:solidFill>
                      <a:schemeClr val="accent5">
                        <a:lumMod val="75000"/>
                      </a:schemeClr>
                    </a:solidFill>
                    <a:latin typeface="Cambria Math" panose="02040503050406030204" pitchFamily="18" charset="0"/>
                  </a:rPr>
                  <a:t>0&amp;0.9914&amp;2.275</a:t>
                </a:r>
                <a:r>
                  <a:rPr lang="en-US" sz="1200" b="0" i="0">
                    <a:solidFill>
                      <a:schemeClr val="accent5">
                        <a:lumMod val="75000"/>
                      </a:schemeClr>
                    </a:solidFill>
                    <a:latin typeface="Cambria Math" panose="02040503050406030204" pitchFamily="18" charset="0"/>
                  </a:rPr>
                  <a:t>3@</a:t>
                </a:r>
                <a:r>
                  <a:rPr lang="en-US" sz="1200" i="0">
                    <a:solidFill>
                      <a:schemeClr val="accent5">
                        <a:lumMod val="75000"/>
                      </a:schemeClr>
                    </a:solidFill>
                    <a:latin typeface="Cambria Math" panose="02040503050406030204" pitchFamily="18" charset="0"/>
                  </a:rPr>
                  <a:t>0&amp;0&amp;1)]</a:t>
                </a:r>
                <a:endParaRPr lang="en-US" dirty="0"/>
              </a:p>
            </p:txBody>
          </p:sp>
        </mc:Fallback>
      </mc:AlternateContent>
      <p:sp>
        <p:nvSpPr>
          <p:cNvPr id="4" name="Slide Number Placeholder 3"/>
          <p:cNvSpPr>
            <a:spLocks noGrp="1"/>
          </p:cNvSpPr>
          <p:nvPr>
            <p:ph type="sldNum" sz="quarter" idx="10"/>
          </p:nvPr>
        </p:nvSpPr>
        <p:spPr/>
        <p:txBody>
          <a:bodyPr/>
          <a:lstStyle/>
          <a:p>
            <a:fld id="{60262BE9-9C82-44A6-AD19-2F2E73B0FBE5}" type="slidenum">
              <a:rPr lang="en-US" smtClean="0"/>
              <a:t>8</a:t>
            </a:fld>
            <a:endParaRPr lang="en-US"/>
          </a:p>
        </p:txBody>
      </p:sp>
    </p:spTree>
    <p:extLst>
      <p:ext uri="{BB962C8B-B14F-4D97-AF65-F5344CB8AC3E}">
        <p14:creationId xmlns:p14="http://schemas.microsoft.com/office/powerpoint/2010/main" val="325723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Example homography (independent of Z):</a:t>
                </a:r>
              </a:p>
              <a:p>
                <a:endParaRPr lang="en-US" dirty="0"/>
              </a:p>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𝐻</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0.955</m:t>
                                </m:r>
                                <m:r>
                                  <a:rPr lang="en-US" b="0" i="0" smtClean="0">
                                    <a:latin typeface="Cambria Math" panose="02040503050406030204" pitchFamily="18" charset="0"/>
                                  </a:rPr>
                                  <m:t>2</m:t>
                                </m:r>
                              </m:e>
                              <m:e>
                                <m:r>
                                  <a:rPr lang="en-US" i="1">
                                    <a:latin typeface="Cambria Math" panose="02040503050406030204" pitchFamily="18" charset="0"/>
                                  </a:rPr>
                                  <m:t>−0.000</m:t>
                                </m:r>
                                <m:r>
                                  <a:rPr lang="en-US" b="0" i="0" smtClean="0">
                                    <a:latin typeface="Cambria Math" panose="02040503050406030204" pitchFamily="18" charset="0"/>
                                  </a:rPr>
                                  <m:t>7</m:t>
                                </m:r>
                              </m:e>
                              <m:e>
                                <m:r>
                                  <a:rPr lang="en-US" i="1">
                                    <a:latin typeface="Cambria Math" panose="02040503050406030204" pitchFamily="18" charset="0"/>
                                  </a:rPr>
                                  <m:t>−1.459</m:t>
                                </m:r>
                                <m:r>
                                  <a:rPr lang="en-US" b="0" i="0" smtClean="0">
                                    <a:latin typeface="Cambria Math" panose="02040503050406030204" pitchFamily="18" charset="0"/>
                                  </a:rPr>
                                  <m:t>1</m:t>
                                </m:r>
                              </m:e>
                            </m:mr>
                            <m:mr>
                              <m:e>
                                <m:r>
                                  <a:rPr lang="en-US" i="1">
                                    <a:latin typeface="Cambria Math" panose="02040503050406030204" pitchFamily="18" charset="0"/>
                                  </a:rPr>
                                  <m:t>−0.000</m:t>
                                </m:r>
                                <m:r>
                                  <a:rPr lang="en-US" b="0" i="0" smtClean="0">
                                    <a:latin typeface="Cambria Math" panose="02040503050406030204" pitchFamily="18" charset="0"/>
                                  </a:rPr>
                                  <m:t>7</m:t>
                                </m:r>
                              </m:e>
                              <m:e>
                                <m:r>
                                  <a:rPr lang="en-US" i="1">
                                    <a:latin typeface="Cambria Math" panose="02040503050406030204" pitchFamily="18" charset="0"/>
                                  </a:rPr>
                                  <m:t>0.955</m:t>
                                </m:r>
                                <m:r>
                                  <a:rPr lang="en-US">
                                    <a:latin typeface="Cambria Math" panose="02040503050406030204" pitchFamily="18" charset="0"/>
                                  </a:rPr>
                                  <m:t>2</m:t>
                                </m:r>
                              </m:e>
                              <m:e>
                                <m:r>
                                  <a:rPr lang="en-US" i="1">
                                    <a:latin typeface="Cambria Math" panose="02040503050406030204" pitchFamily="18" charset="0"/>
                                  </a:rPr>
                                  <m:t>4.8345</m:t>
                                </m:r>
                              </m:e>
                            </m:mr>
                            <m:mr>
                              <m:e>
                                <m:r>
                                  <a:rPr lang="en-US" i="1">
                                    <a:latin typeface="Cambria Math" panose="02040503050406030204" pitchFamily="18" charset="0"/>
                                  </a:rPr>
                                  <m:t>−0.001</m:t>
                                </m:r>
                                <m:r>
                                  <a:rPr lang="en-US" b="0" i="0" smtClean="0">
                                    <a:latin typeface="Cambria Math" panose="02040503050406030204" pitchFamily="18" charset="0"/>
                                  </a:rPr>
                                  <m:t>6</m:t>
                                </m:r>
                              </m:e>
                              <m:e>
                                <m:r>
                                  <a:rPr lang="en-US" i="1">
                                    <a:latin typeface="Cambria Math" panose="02040503050406030204" pitchFamily="18" charset="0"/>
                                  </a:rPr>
                                  <m:t>0.0052</m:t>
                                </m:r>
                              </m:e>
                              <m:e>
                                <m:r>
                                  <a:rPr lang="en-US">
                                    <a:latin typeface="Cambria Math" panose="02040503050406030204" pitchFamily="18" charset="0"/>
                                  </a:rPr>
                                  <m:t>1</m:t>
                                </m:r>
                              </m:e>
                            </m:mr>
                          </m:m>
                        </m:e>
                      </m:d>
                    </m:oMath>
                  </m:oMathPara>
                </a14:m>
                <a:endParaRPr lang="en-US" dirty="0"/>
              </a:p>
              <a:p>
                <a:endParaRPr lang="en-US" dirty="0"/>
              </a:p>
              <a:p>
                <a:r>
                  <a:rPr lang="en-US" dirty="0"/>
                  <a:t>Self note: For</a:t>
                </a:r>
                <a:r>
                  <a:rPr lang="en-US" baseline="0" dirty="0"/>
                  <a:t> the examples that I have considered till now, for reasons that I don’t understand yet, the entries </a:t>
                </a:r>
                <a14:m>
                  <m:oMath xmlns:m="http://schemas.openxmlformats.org/officeDocument/2006/math">
                    <m:r>
                      <a:rPr lang="en-US" b="0" i="1" baseline="0" smtClean="0">
                        <a:latin typeface="Cambria Math" panose="02040503050406030204" pitchFamily="18" charset="0"/>
                      </a:rPr>
                      <m:t>𝑏</m:t>
                    </m:r>
                  </m:oMath>
                </a14:m>
                <a:r>
                  <a:rPr lang="en-US" dirty="0"/>
                  <a:t> and </a:t>
                </a:r>
                <a14:m>
                  <m:oMath xmlns:m="http://schemas.openxmlformats.org/officeDocument/2006/math">
                    <m:r>
                      <a:rPr lang="en-US" b="0" i="1" smtClean="0">
                        <a:latin typeface="Cambria Math" panose="02040503050406030204" pitchFamily="18" charset="0"/>
                      </a:rPr>
                      <m:t>𝑑</m:t>
                    </m:r>
                  </m:oMath>
                </a14:m>
                <a:r>
                  <a:rPr lang="en-US" dirty="0"/>
                  <a:t> seems to be equal.</a:t>
                </a:r>
                <a:r>
                  <a:rPr lang="en-US" baseline="0" dirty="0"/>
                  <a:t> This behavior doesn’t change if I change the order of elementary rotations.</a:t>
                </a:r>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Example homography (independent of Z):</a:t>
                </a:r>
              </a:p>
              <a:p>
                <a:endParaRPr lang="en-US" dirty="0"/>
              </a:p>
              <a:p>
                <a:pPr/>
                <a:r>
                  <a:rPr lang="en-US" i="0">
                    <a:latin typeface="Cambria Math" panose="02040503050406030204" pitchFamily="18" charset="0"/>
                  </a:rPr>
                  <a:t>𝐻=[■8(0.955</a:t>
                </a:r>
                <a:r>
                  <a:rPr lang="en-US" b="0" i="0">
                    <a:latin typeface="Cambria Math" panose="02040503050406030204" pitchFamily="18" charset="0"/>
                  </a:rPr>
                  <a:t>2&amp;</a:t>
                </a:r>
                <a:r>
                  <a:rPr lang="en-US" i="0">
                    <a:latin typeface="Cambria Math" panose="02040503050406030204" pitchFamily="18" charset="0"/>
                  </a:rPr>
                  <a:t>−0.000</a:t>
                </a:r>
                <a:r>
                  <a:rPr lang="en-US" b="0" i="0">
                    <a:latin typeface="Cambria Math" panose="02040503050406030204" pitchFamily="18" charset="0"/>
                  </a:rPr>
                  <a:t>7&amp;</a:t>
                </a:r>
                <a:r>
                  <a:rPr lang="en-US" i="0">
                    <a:latin typeface="Cambria Math" panose="02040503050406030204" pitchFamily="18" charset="0"/>
                  </a:rPr>
                  <a:t>−1.459</a:t>
                </a:r>
                <a:r>
                  <a:rPr lang="en-US" b="0" i="0">
                    <a:latin typeface="Cambria Math" panose="02040503050406030204" pitchFamily="18" charset="0"/>
                  </a:rPr>
                  <a:t>1@</a:t>
                </a:r>
                <a:r>
                  <a:rPr lang="en-US" i="0">
                    <a:latin typeface="Cambria Math" panose="02040503050406030204" pitchFamily="18" charset="0"/>
                  </a:rPr>
                  <a:t>−0.000</a:t>
                </a:r>
                <a:r>
                  <a:rPr lang="en-US" b="0" i="0">
                    <a:latin typeface="Cambria Math" panose="02040503050406030204" pitchFamily="18" charset="0"/>
                  </a:rPr>
                  <a:t>7&amp;</a:t>
                </a:r>
                <a:r>
                  <a:rPr lang="en-US" i="0">
                    <a:latin typeface="Cambria Math" panose="02040503050406030204" pitchFamily="18" charset="0"/>
                  </a:rPr>
                  <a:t>0.9552&amp;4.8345@−0.001</a:t>
                </a:r>
                <a:r>
                  <a:rPr lang="en-US" b="0" i="0">
                    <a:latin typeface="Cambria Math" panose="02040503050406030204" pitchFamily="18" charset="0"/>
                  </a:rPr>
                  <a:t>6&amp;</a:t>
                </a:r>
                <a:r>
                  <a:rPr lang="en-US" i="0">
                    <a:latin typeface="Cambria Math" panose="02040503050406030204" pitchFamily="18" charset="0"/>
                  </a:rPr>
                  <a:t>0.0052&amp;1)]</a:t>
                </a:r>
                <a:endParaRPr lang="en-US" dirty="0"/>
              </a:p>
              <a:p>
                <a:pPr/>
                <a:endParaRPr lang="en-US" dirty="0"/>
              </a:p>
              <a:p>
                <a:pPr/>
                <a:r>
                  <a:rPr lang="en-US" dirty="0"/>
                  <a:t>Self note: For</a:t>
                </a:r>
                <a:r>
                  <a:rPr lang="en-US" baseline="0" dirty="0"/>
                  <a:t> the examples that I have considered till now, for reasons that I don’t understand yet, the entries </a:t>
                </a:r>
                <a:r>
                  <a:rPr lang="en-US" b="0" i="0" baseline="0">
                    <a:latin typeface="Cambria Math" panose="02040503050406030204" pitchFamily="18" charset="0"/>
                  </a:rPr>
                  <a:t>𝑏</a:t>
                </a:r>
                <a:r>
                  <a:rPr lang="en-US" dirty="0"/>
                  <a:t> and </a:t>
                </a:r>
                <a:r>
                  <a:rPr lang="en-US" b="0" i="0">
                    <a:latin typeface="Cambria Math" panose="02040503050406030204" pitchFamily="18" charset="0"/>
                  </a:rPr>
                  <a:t>𝑑</a:t>
                </a:r>
                <a:r>
                  <a:rPr lang="en-US" dirty="0"/>
                  <a:t> seems to be equal.</a:t>
                </a:r>
                <a:r>
                  <a:rPr lang="en-US" baseline="0" dirty="0"/>
                  <a:t> This behavior doesn’t change if I change the order of elementary rotations.</a:t>
                </a:r>
              </a:p>
              <a:p>
                <a:pPr/>
                <a:endParaRPr lang="en-US" dirty="0"/>
              </a:p>
              <a:p>
                <a:pPr/>
                <a:endParaRPr lang="en-US" dirty="0"/>
              </a:p>
            </p:txBody>
          </p:sp>
        </mc:Fallback>
      </mc:AlternateContent>
      <p:sp>
        <p:nvSpPr>
          <p:cNvPr id="4" name="Slide Number Placeholder 3"/>
          <p:cNvSpPr>
            <a:spLocks noGrp="1"/>
          </p:cNvSpPr>
          <p:nvPr>
            <p:ph type="sldNum" sz="quarter" idx="10"/>
          </p:nvPr>
        </p:nvSpPr>
        <p:spPr/>
        <p:txBody>
          <a:bodyPr/>
          <a:lstStyle/>
          <a:p>
            <a:fld id="{60262BE9-9C82-44A6-AD19-2F2E73B0FBE5}" type="slidenum">
              <a:rPr lang="en-US" smtClean="0"/>
              <a:t>10</a:t>
            </a:fld>
            <a:endParaRPr lang="en-US"/>
          </a:p>
        </p:txBody>
      </p:sp>
    </p:spTree>
    <p:extLst>
      <p:ext uri="{BB962C8B-B14F-4D97-AF65-F5344CB8AC3E}">
        <p14:creationId xmlns:p14="http://schemas.microsoft.com/office/powerpoint/2010/main" val="2996537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dirty="0">
                    <a:solidFill>
                      <a:schemeClr val="accent5">
                        <a:lumMod val="75000"/>
                      </a:schemeClr>
                    </a:solidFill>
                    <a:latin typeface="Cambria Math" panose="02040503050406030204" pitchFamily="18" charset="0"/>
                  </a:rPr>
                  <a:t>Example homography (in dependent of Z):</a:t>
                </a:r>
              </a:p>
              <a:p>
                <a:endParaRPr lang="en-US" sz="1200" b="0" dirty="0">
                  <a:solidFill>
                    <a:schemeClr val="accent5">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1200" i="1">
                          <a:solidFill>
                            <a:schemeClr val="accent5">
                              <a:lumMod val="75000"/>
                            </a:schemeClr>
                          </a:solidFill>
                          <a:latin typeface="Cambria Math" panose="02040503050406030204" pitchFamily="18" charset="0"/>
                        </a:rPr>
                        <m:t>H</m:t>
                      </m:r>
                      <m:r>
                        <a:rPr lang="en-US" sz="1200" b="0" i="1" smtClean="0">
                          <a:solidFill>
                            <a:schemeClr val="accent5">
                              <a:lumMod val="75000"/>
                            </a:schemeClr>
                          </a:solidFill>
                          <a:latin typeface="Cambria Math" panose="02040503050406030204" pitchFamily="18" charset="0"/>
                        </a:rPr>
                        <m:t>=</m:t>
                      </m:r>
                      <m:d>
                        <m:dPr>
                          <m:begChr m:val="["/>
                          <m:endChr m:val="]"/>
                          <m:ctrlPr>
                            <a:rPr lang="en-US" sz="1200" b="0" i="1" smtClean="0">
                              <a:solidFill>
                                <a:schemeClr val="accent5">
                                  <a:lumMod val="75000"/>
                                </a:schemeClr>
                              </a:solidFill>
                              <a:latin typeface="Cambria Math" panose="02040503050406030204" pitchFamily="18" charset="0"/>
                            </a:rPr>
                          </m:ctrlPr>
                        </m:dPr>
                        <m:e>
                          <m:m>
                            <m:mPr>
                              <m:mcs>
                                <m:mc>
                                  <m:mcPr>
                                    <m:count m:val="3"/>
                                    <m:mcJc m:val="center"/>
                                  </m:mcPr>
                                </m:mc>
                              </m:mcs>
                              <m:ctrlPr>
                                <a:rPr lang="en-US" sz="1200" b="0" i="1" smtClean="0">
                                  <a:solidFill>
                                    <a:schemeClr val="accent5">
                                      <a:lumMod val="75000"/>
                                    </a:schemeClr>
                                  </a:solidFill>
                                  <a:latin typeface="Cambria Math" panose="02040503050406030204" pitchFamily="18" charset="0"/>
                                </a:rPr>
                              </m:ctrlPr>
                            </m:mPr>
                            <m:mr>
                              <m:e>
                                <m:r>
                                  <a:rPr lang="en-US" sz="1200" i="1">
                                    <a:solidFill>
                                      <a:schemeClr val="accent5">
                                        <a:lumMod val="75000"/>
                                      </a:schemeClr>
                                    </a:solidFill>
                                    <a:latin typeface="Cambria Math" panose="02040503050406030204" pitchFamily="18" charset="0"/>
                                  </a:rPr>
                                  <m:t>0.9947</m:t>
                                </m:r>
                              </m:e>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−0.418</m:t>
                                </m:r>
                                <m:r>
                                  <a:rPr lang="en-US" sz="1200" b="0" i="1" smtClean="0">
                                    <a:solidFill>
                                      <a:schemeClr val="accent5">
                                        <a:lumMod val="75000"/>
                                      </a:schemeClr>
                                    </a:solidFill>
                                    <a:latin typeface="Cambria Math" panose="02040503050406030204" pitchFamily="18" charset="0"/>
                                  </a:rPr>
                                  <m:t>7</m:t>
                                </m:r>
                              </m:e>
                            </m:mr>
                            <m:mr>
                              <m:e>
                                <m:r>
                                  <a:rPr lang="en-US" sz="1200" i="1" smtClean="0">
                                    <a:solidFill>
                                      <a:schemeClr val="accent5">
                                        <a:lumMod val="75000"/>
                                      </a:schemeClr>
                                    </a:solidFill>
                                    <a:latin typeface="Cambria Math" panose="02040503050406030204" pitchFamily="18" charset="0"/>
                                  </a:rPr>
                                  <m:t>0</m:t>
                                </m:r>
                              </m:e>
                              <m:e>
                                <m:r>
                                  <a:rPr lang="en-US" sz="1200" i="1">
                                    <a:solidFill>
                                      <a:schemeClr val="accent5">
                                        <a:lumMod val="75000"/>
                                      </a:schemeClr>
                                    </a:solidFill>
                                    <a:latin typeface="Cambria Math" panose="02040503050406030204" pitchFamily="18" charset="0"/>
                                  </a:rPr>
                                  <m:t>0.9947</m:t>
                                </m:r>
                              </m:e>
                              <m:e>
                                <m:r>
                                  <a:rPr lang="en-US" sz="1200" i="1">
                                    <a:solidFill>
                                      <a:schemeClr val="accent5">
                                        <a:lumMod val="75000"/>
                                      </a:schemeClr>
                                    </a:solidFill>
                                    <a:latin typeface="Cambria Math" panose="02040503050406030204" pitchFamily="18" charset="0"/>
                                  </a:rPr>
                                  <m:t>1.387</m:t>
                                </m:r>
                                <m:r>
                                  <a:rPr lang="en-US" sz="1200" b="0" i="1" smtClean="0">
                                    <a:solidFill>
                                      <a:schemeClr val="accent5">
                                        <a:lumMod val="75000"/>
                                      </a:schemeClr>
                                    </a:solidFill>
                                    <a:latin typeface="Cambria Math" panose="02040503050406030204" pitchFamily="18" charset="0"/>
                                  </a:rPr>
                                  <m:t>3</m:t>
                                </m:r>
                              </m:e>
                            </m:mr>
                            <m:mr>
                              <m:e>
                                <m:r>
                                  <a:rPr lang="en-US" sz="1200" i="1" smtClean="0">
                                    <a:solidFill>
                                      <a:schemeClr val="accent5">
                                        <a:lumMod val="75000"/>
                                      </a:schemeClr>
                                    </a:solidFill>
                                    <a:latin typeface="Cambria Math" panose="02040503050406030204" pitchFamily="18" charset="0"/>
                                  </a:rPr>
                                  <m:t>0</m:t>
                                </m:r>
                              </m:e>
                              <m:e>
                                <m:r>
                                  <a:rPr lang="en-US" sz="1200" i="1" smtClean="0">
                                    <a:solidFill>
                                      <a:schemeClr val="accent5">
                                        <a:lumMod val="75000"/>
                                      </a:schemeClr>
                                    </a:solidFill>
                                    <a:latin typeface="Cambria Math" panose="02040503050406030204" pitchFamily="18" charset="0"/>
                                  </a:rPr>
                                  <m:t>0</m:t>
                                </m:r>
                              </m:e>
                              <m:e>
                                <m:r>
                                  <a:rPr lang="en-US" sz="1200" b="0" i="1" smtClean="0">
                                    <a:solidFill>
                                      <a:schemeClr val="accent5">
                                        <a:lumMod val="75000"/>
                                      </a:schemeClr>
                                    </a:solidFill>
                                    <a:latin typeface="Cambria Math" panose="02040503050406030204" pitchFamily="18" charset="0"/>
                                  </a:rPr>
                                  <m:t>1</m:t>
                                </m:r>
                              </m:e>
                            </m:mr>
                          </m:m>
                        </m:e>
                      </m:d>
                    </m:oMath>
                  </m:oMathPara>
                </a14:m>
                <a:endParaRPr lang="en-US" dirty="0"/>
              </a:p>
              <a:p>
                <a:endParaRPr lang="en-US" dirty="0"/>
              </a:p>
            </p:txBody>
          </p:sp>
        </mc:Choice>
        <mc:Fallback xmlns="">
          <p:sp>
            <p:nvSpPr>
              <p:cNvPr id="3" name="Notes Placeholder 2"/>
              <p:cNvSpPr>
                <a:spLocks noGrp="1"/>
              </p:cNvSpPr>
              <p:nvPr>
                <p:ph type="body" idx="1"/>
              </p:nvPr>
            </p:nvSpPr>
            <p:spPr/>
            <p:txBody>
              <a:bodyPr/>
              <a:lstStyle/>
              <a:p>
                <a:r>
                  <a:rPr lang="en-US" sz="1200" b="0" dirty="0">
                    <a:solidFill>
                      <a:schemeClr val="accent5">
                        <a:lumMod val="75000"/>
                      </a:schemeClr>
                    </a:solidFill>
                    <a:latin typeface="Cambria Math" panose="02040503050406030204" pitchFamily="18" charset="0"/>
                  </a:rPr>
                  <a:t>Example homography (in dependent of Z):</a:t>
                </a:r>
              </a:p>
              <a:p>
                <a:endParaRPr lang="en-US" sz="1200" b="0" dirty="0">
                  <a:solidFill>
                    <a:schemeClr val="accent5">
                      <a:lumMod val="75000"/>
                    </a:schemeClr>
                  </a:solidFill>
                  <a:latin typeface="Cambria Math" panose="02040503050406030204" pitchFamily="18" charset="0"/>
                </a:endParaRPr>
              </a:p>
              <a:p>
                <a:pPr/>
                <a:r>
                  <a:rPr lang="en-US" sz="1200" i="0">
                    <a:solidFill>
                      <a:schemeClr val="accent5">
                        <a:lumMod val="75000"/>
                      </a:schemeClr>
                    </a:solidFill>
                    <a:latin typeface="Cambria Math" panose="02040503050406030204" pitchFamily="18" charset="0"/>
                  </a:rPr>
                  <a:t>H</a:t>
                </a:r>
                <a:r>
                  <a:rPr lang="en-US" sz="1200" b="0" i="0">
                    <a:solidFill>
                      <a:schemeClr val="accent5">
                        <a:lumMod val="75000"/>
                      </a:schemeClr>
                    </a:solidFill>
                    <a:latin typeface="Cambria Math" panose="02040503050406030204" pitchFamily="18" charset="0"/>
                  </a:rPr>
                  <a:t>=[■8(</a:t>
                </a:r>
                <a:r>
                  <a:rPr lang="en-US" sz="1200" i="0">
                    <a:solidFill>
                      <a:schemeClr val="accent5">
                        <a:lumMod val="75000"/>
                      </a:schemeClr>
                    </a:solidFill>
                    <a:latin typeface="Cambria Math" panose="02040503050406030204" pitchFamily="18" charset="0"/>
                  </a:rPr>
                  <a:t>0.9947&amp;0&amp;−0.418</a:t>
                </a:r>
                <a:r>
                  <a:rPr lang="en-US" sz="1200" b="0" i="0">
                    <a:solidFill>
                      <a:schemeClr val="accent5">
                        <a:lumMod val="75000"/>
                      </a:schemeClr>
                    </a:solidFill>
                    <a:latin typeface="Cambria Math" panose="02040503050406030204" pitchFamily="18" charset="0"/>
                  </a:rPr>
                  <a:t>7@</a:t>
                </a:r>
                <a:r>
                  <a:rPr lang="en-US" sz="1200" i="0">
                    <a:solidFill>
                      <a:schemeClr val="accent5">
                        <a:lumMod val="75000"/>
                      </a:schemeClr>
                    </a:solidFill>
                    <a:latin typeface="Cambria Math" panose="02040503050406030204" pitchFamily="18" charset="0"/>
                  </a:rPr>
                  <a:t>0&amp;0.9947&amp;1.387</a:t>
                </a:r>
                <a:r>
                  <a:rPr lang="en-US" sz="1200" b="0" i="0">
                    <a:solidFill>
                      <a:schemeClr val="accent5">
                        <a:lumMod val="75000"/>
                      </a:schemeClr>
                    </a:solidFill>
                    <a:latin typeface="Cambria Math" panose="02040503050406030204" pitchFamily="18" charset="0"/>
                  </a:rPr>
                  <a:t>3@</a:t>
                </a:r>
                <a:r>
                  <a:rPr lang="en-US" sz="1200" i="0">
                    <a:solidFill>
                      <a:schemeClr val="accent5">
                        <a:lumMod val="75000"/>
                      </a:schemeClr>
                    </a:solidFill>
                    <a:latin typeface="Cambria Math" panose="02040503050406030204" pitchFamily="18" charset="0"/>
                  </a:rPr>
                  <a:t>0&amp;0&amp;</a:t>
                </a:r>
                <a:r>
                  <a:rPr lang="en-US" sz="1200" b="0" i="0">
                    <a:solidFill>
                      <a:schemeClr val="accent5">
                        <a:lumMod val="75000"/>
                      </a:schemeClr>
                    </a:solidFill>
                    <a:latin typeface="Cambria Math" panose="02040503050406030204" pitchFamily="18" charset="0"/>
                  </a:rPr>
                  <a:t>1)]</a:t>
                </a:r>
                <a:endParaRPr lang="en-US" dirty="0"/>
              </a:p>
              <a:p>
                <a:pPr/>
                <a:endParaRPr lang="en-US" dirty="0"/>
              </a:p>
            </p:txBody>
          </p:sp>
        </mc:Fallback>
      </mc:AlternateContent>
      <p:sp>
        <p:nvSpPr>
          <p:cNvPr id="4" name="Slide Number Placeholder 3"/>
          <p:cNvSpPr>
            <a:spLocks noGrp="1"/>
          </p:cNvSpPr>
          <p:nvPr>
            <p:ph type="sldNum" sz="quarter" idx="10"/>
          </p:nvPr>
        </p:nvSpPr>
        <p:spPr/>
        <p:txBody>
          <a:bodyPr/>
          <a:lstStyle/>
          <a:p>
            <a:fld id="{60262BE9-9C82-44A6-AD19-2F2E73B0FBE5}" type="slidenum">
              <a:rPr lang="en-US" smtClean="0"/>
              <a:t>11</a:t>
            </a:fld>
            <a:endParaRPr lang="en-US"/>
          </a:p>
        </p:txBody>
      </p:sp>
    </p:spTree>
    <p:extLst>
      <p:ext uri="{BB962C8B-B14F-4D97-AF65-F5344CB8AC3E}">
        <p14:creationId xmlns:p14="http://schemas.microsoft.com/office/powerpoint/2010/main" val="3905652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9E01C2F-6F95-4EAF-950C-2186801206EC}" type="datetimeFigureOut">
              <a:rPr lang="en-US" smtClean="0"/>
              <a:t>6/8/2016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4241161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E01C2F-6F95-4EAF-950C-2186801206EC}" type="datetimeFigureOut">
              <a:rPr lang="en-US" smtClean="0"/>
              <a:t>6/8/2016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86848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E01C2F-6F95-4EAF-950C-2186801206EC}" type="datetimeFigureOut">
              <a:rPr lang="en-US" smtClean="0"/>
              <a:t>6/8/2016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323178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E01C2F-6F95-4EAF-950C-2186801206EC}" type="datetimeFigureOut">
              <a:rPr lang="en-US" smtClean="0"/>
              <a:t>6/8/2016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868480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9E01C2F-6F95-4EAF-950C-2186801206EC}" type="datetimeFigureOut">
              <a:rPr lang="en-US" smtClean="0"/>
              <a:t>6/8/2016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175413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E01C2F-6F95-4EAF-950C-2186801206EC}" type="datetimeFigureOut">
              <a:rPr lang="en-US" smtClean="0"/>
              <a:t>6/8/2016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032905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9E01C2F-6F95-4EAF-950C-2186801206EC}" type="datetimeFigureOut">
              <a:rPr lang="en-US" smtClean="0"/>
              <a:t>6/8/2016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642405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E01C2F-6F95-4EAF-950C-2186801206EC}" type="datetimeFigureOut">
              <a:rPr lang="en-US" smtClean="0"/>
              <a:t>6/8/2016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393125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E01C2F-6F95-4EAF-950C-2186801206EC}" type="datetimeFigureOut">
              <a:rPr lang="en-US" smtClean="0"/>
              <a:t>6/8/2016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134570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E01C2F-6F95-4EAF-950C-2186801206EC}" type="datetimeFigureOut">
              <a:rPr lang="en-US" smtClean="0"/>
              <a:t>6/8/2016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27662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E01C2F-6F95-4EAF-950C-2186801206EC}" type="datetimeFigureOut">
              <a:rPr lang="en-US" smtClean="0"/>
              <a:t>6/8/2016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21A6B-722A-4122-9F60-1AB3C4A82F5B}" type="slidenum">
              <a:rPr lang="en-US" smtClean="0"/>
              <a:t>‹#›</a:t>
            </a:fld>
            <a:endParaRPr lang="en-US"/>
          </a:p>
        </p:txBody>
      </p:sp>
    </p:spTree>
    <p:extLst>
      <p:ext uri="{BB962C8B-B14F-4D97-AF65-F5344CB8AC3E}">
        <p14:creationId xmlns:p14="http://schemas.microsoft.com/office/powerpoint/2010/main" val="1497432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01C2F-6F95-4EAF-950C-2186801206EC}" type="datetimeFigureOut">
              <a:rPr lang="en-US" smtClean="0"/>
              <a:t>6/8/2016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21A6B-722A-4122-9F60-1AB3C4A82F5B}" type="slidenum">
              <a:rPr lang="en-US" smtClean="0"/>
              <a:t>‹#›</a:t>
            </a:fld>
            <a:endParaRPr lang="en-US"/>
          </a:p>
        </p:txBody>
      </p:sp>
    </p:spTree>
    <p:extLst>
      <p:ext uri="{BB962C8B-B14F-4D97-AF65-F5344CB8AC3E}">
        <p14:creationId xmlns:p14="http://schemas.microsoft.com/office/powerpoint/2010/main" val="1977320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microsoft.com/office/2007/relationships/hdphoto" Target="../media/hdphoto14.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3.wdp"/><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microsoft.com/office/2007/relationships/hdphoto" Target="../media/hdphoto16.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2.png"/><Relationship Id="rId5" Type="http://schemas.microsoft.com/office/2007/relationships/hdphoto" Target="../media/hdphoto15.wdp"/><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30.png"/><Relationship Id="rId5" Type="http://schemas.microsoft.com/office/2007/relationships/hdphoto" Target="../media/hdphoto17.wdp"/><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72" Type="http://schemas.openxmlformats.org/officeDocument/2006/relationships/image" Target="../media/image12.png"/><Relationship Id="rId3" Type="http://schemas.openxmlformats.org/officeDocument/2006/relationships/image" Target="../media/image6.png"/><Relationship Id="rId76" Type="http://schemas.openxmlformats.org/officeDocument/2006/relationships/image" Target="../media/image2.jpg"/><Relationship Id="rId7" Type="http://schemas.openxmlformats.org/officeDocument/2006/relationships/image" Target="../media/image9.png"/><Relationship Id="rId71" Type="http://schemas.openxmlformats.org/officeDocument/2006/relationships/image" Target="../media/image11.png"/><Relationship Id="rId2" Type="http://schemas.openxmlformats.org/officeDocument/2006/relationships/image" Target="../media/image3.png"/><Relationship Id="rId70" Type="http://schemas.openxmlformats.org/officeDocument/2006/relationships/image" Target="../media/image10.png"/><Relationship Id="rId75" Type="http://schemas.openxmlformats.org/officeDocument/2006/relationships/image" Target="../media/image15.png"/><Relationship Id="rId1" Type="http://schemas.openxmlformats.org/officeDocument/2006/relationships/slideLayout" Target="../slideLayouts/slideLayout1.xml"/><Relationship Id="rId6" Type="http://schemas.microsoft.com/office/2007/relationships/hdphoto" Target="../media/hdphoto2.wdp"/><Relationship Id="rId74" Type="http://schemas.openxmlformats.org/officeDocument/2006/relationships/image" Target="../media/image14.png"/><Relationship Id="rId5" Type="http://schemas.openxmlformats.org/officeDocument/2006/relationships/image" Target="../media/image7.png"/><Relationship Id="rId73"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601.png"/><Relationship Id="rId69" Type="http://schemas.openxmlformats.org/officeDocument/2006/relationships/image" Target="../media/image168.png"/><Relationship Id="rId77"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21.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5.png"/><Relationship Id="rId4" Type="http://schemas.microsoft.com/office/2007/relationships/hdphoto" Target="../media/hdphoto7.wdp"/></Relationships>
</file>

<file path=ppt/slides/_rels/slide7.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7.png"/><Relationship Id="rId7" Type="http://schemas.microsoft.com/office/2007/relationships/hdphoto" Target="../media/hdphoto10.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9.wdp"/><Relationship Id="rId4" Type="http://schemas.openxmlformats.org/officeDocument/2006/relationships/image" Target="../media/image28.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1.png"/><Relationship Id="rId7" Type="http://schemas.microsoft.com/office/2007/relationships/hdphoto" Target="../media/hdphoto12.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png"/><Relationship Id="rId5" Type="http://schemas.microsoft.com/office/2007/relationships/hdphoto" Target="../media/hdphoto11.wdp"/><Relationship Id="rId4" Type="http://schemas.openxmlformats.org/officeDocument/2006/relationships/image" Target="../media/image32.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1.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3377" y="0"/>
            <a:ext cx="11661590" cy="584775"/>
          </a:xfrm>
          <a:prstGeom prst="rect">
            <a:avLst/>
          </a:prstGeom>
          <a:noFill/>
        </p:spPr>
        <p:txBody>
          <a:bodyPr wrap="none" rtlCol="0">
            <a:spAutoFit/>
          </a:bodyPr>
          <a:lstStyle/>
          <a:p>
            <a:r>
              <a:rPr lang="en-US" sz="3200" b="1" dirty="0">
                <a:solidFill>
                  <a:srgbClr val="609BFF"/>
                </a:solidFill>
                <a:effectLst>
                  <a:outerShdw blurRad="38100" dist="38100" dir="2700000" algn="tl">
                    <a:srgbClr val="000000">
                      <a:alpha val="43137"/>
                    </a:srgbClr>
                  </a:outerShdw>
                </a:effectLst>
                <a:latin typeface="Segoe UI Semibold" panose="020B0702040204020203" pitchFamily="34" charset="0"/>
              </a:rPr>
              <a:t>Properties of geometric image under lens and sensor rotation</a:t>
            </a:r>
          </a:p>
        </p:txBody>
      </p:sp>
      <p:sp>
        <p:nvSpPr>
          <p:cNvPr id="83" name="TextBox 82"/>
          <p:cNvSpPr txBox="1"/>
          <p:nvPr/>
        </p:nvSpPr>
        <p:spPr>
          <a:xfrm>
            <a:off x="405353" y="910629"/>
            <a:ext cx="1202830" cy="400110"/>
          </a:xfrm>
          <a:prstGeom prst="rect">
            <a:avLst/>
          </a:prstGeom>
          <a:noFill/>
        </p:spPr>
        <p:txBody>
          <a:bodyPr wrap="none" rtlCol="0">
            <a:spAutoFit/>
          </a:bodyPr>
          <a:lstStyle/>
          <a:p>
            <a:r>
              <a:rPr lang="en-US" sz="2000" b="1" dirty="0">
                <a:solidFill>
                  <a:srgbClr val="FF66CC"/>
                </a:solidFill>
              </a:rPr>
              <a:t>Equation:</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0000"/>
                    </a14:imgEffect>
                  </a14:imgLayer>
                </a14:imgProps>
              </a:ext>
              <a:ext uri="{28A0092B-C50C-407E-A947-70E740481C1C}">
                <a14:useLocalDpi xmlns:a14="http://schemas.microsoft.com/office/drawing/2010/main" val="0"/>
              </a:ext>
            </a:extLst>
          </a:blip>
          <a:stretch>
            <a:fillRect/>
          </a:stretch>
        </p:blipFill>
        <p:spPr>
          <a:xfrm>
            <a:off x="461317" y="2789599"/>
            <a:ext cx="6863309" cy="3378035"/>
          </a:xfrm>
          <a:prstGeom prst="rect">
            <a:avLst/>
          </a:prstGeom>
        </p:spPr>
      </p:pic>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735086071"/>
                  </p:ext>
                </p:extLst>
              </p:nvPr>
            </p:nvGraphicFramePr>
            <p:xfrm>
              <a:off x="7758292" y="2435829"/>
              <a:ext cx="4364578" cy="4342045"/>
            </p:xfrm>
            <a:graphic>
              <a:graphicData uri="http://schemas.openxmlformats.org/drawingml/2006/table">
                <a:tbl>
                  <a:tblPr firstRow="1" firstCol="1" bandRow="1">
                    <a:tableStyleId>{5C22544A-7EE6-4342-B048-85BDC9FD1C3A}</a:tableStyleId>
                  </a:tblPr>
                  <a:tblGrid>
                    <a:gridCol w="474439">
                      <a:extLst>
                        <a:ext uri="{9D8B030D-6E8A-4147-A177-3AD203B41FA5}">
                          <a16:colId xmlns:a16="http://schemas.microsoft.com/office/drawing/2014/main" val="3242023494"/>
                        </a:ext>
                      </a:extLst>
                    </a:gridCol>
                    <a:gridCol w="3890139">
                      <a:extLst>
                        <a:ext uri="{9D8B030D-6E8A-4147-A177-3AD203B41FA5}">
                          <a16:colId xmlns:a16="http://schemas.microsoft.com/office/drawing/2014/main" val="2722815089"/>
                        </a:ext>
                      </a:extLst>
                    </a:gridCol>
                  </a:tblGrid>
                  <a:tr h="414800">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Pre>
                                  <m:sPrePr>
                                    <m:ctrlPr>
                                      <a:rPr lang="en-US" sz="1100" b="0" i="1" smtClean="0">
                                        <a:solidFill>
                                          <a:schemeClr val="bg1">
                                            <a:lumMod val="95000"/>
                                          </a:schemeClr>
                                        </a:solidFill>
                                        <a:effectLst/>
                                        <a:latin typeface="Cambria Math" panose="02040503050406030204" pitchFamily="18" charset="0"/>
                                      </a:rPr>
                                    </m:ctrlPr>
                                  </m:sPrePr>
                                  <m:sub>
                                    <m:r>
                                      <a:rPr lang="en-US" sz="1100" b="0">
                                        <a:solidFill>
                                          <a:schemeClr val="bg1">
                                            <a:lumMod val="95000"/>
                                          </a:schemeClr>
                                        </a:solidFill>
                                        <a:effectLst/>
                                        <a:latin typeface="Cambria Math" panose="02040503050406030204" pitchFamily="18" charset="0"/>
                                      </a:rPr>
                                      <m:t> </m:t>
                                    </m:r>
                                  </m:sub>
                                  <m:sup>
                                    <m:r>
                                      <a:rPr lang="en-US" sz="1100" b="0" i="1" smtClean="0">
                                        <a:solidFill>
                                          <a:schemeClr val="bg1">
                                            <a:lumMod val="95000"/>
                                          </a:schemeClr>
                                        </a:solidFill>
                                        <a:effectLst/>
                                        <a:latin typeface="Cambria Math" panose="02040503050406030204" pitchFamily="18" charset="0"/>
                                      </a:rPr>
                                      <m:t>𝑐</m:t>
                                    </m:r>
                                  </m:sup>
                                  <m:e>
                                    <m:r>
                                      <m:rPr>
                                        <m:nor/>
                                      </m:rPr>
                                      <a:rPr lang="en-US" sz="1100" b="0">
                                        <a:solidFill>
                                          <a:schemeClr val="bg1">
                                            <a:lumMod val="95000"/>
                                          </a:schemeClr>
                                        </a:solidFill>
                                        <a:effectLst/>
                                      </a:rPr>
                                      <m:t>x</m:t>
                                    </m:r>
                                  </m:e>
                                </m:sPre>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bg1">
                              <a:lumMod val="85000"/>
                            </a:schemeClr>
                          </a:solidFill>
                          <a:prstDash val="solid"/>
                          <a:round/>
                          <a:headEnd type="none" w="med" len="med"/>
                          <a:tailEnd type="none" w="med" len="med"/>
                        </a:lnB>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3D coordinates of the world point in camera frame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 </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bg1">
                              <a:lumMod val="85000"/>
                            </a:schemeClr>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039542865"/>
                      </a:ext>
                    </a:extLst>
                  </a:tr>
                  <a:tr h="633015">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Pre>
                                  <m:sPrePr>
                                    <m:ctrlPr>
                                      <a:rPr lang="en-US" sz="1100" b="0" i="1" smtClean="0">
                                        <a:solidFill>
                                          <a:schemeClr val="bg1">
                                            <a:lumMod val="95000"/>
                                          </a:schemeClr>
                                        </a:solidFill>
                                        <a:effectLst/>
                                        <a:latin typeface="Cambria Math" panose="02040503050406030204" pitchFamily="18" charset="0"/>
                                      </a:rPr>
                                    </m:ctrlPr>
                                  </m:sPrePr>
                                  <m:sub>
                                    <m:r>
                                      <a:rPr lang="en-US" sz="1100" b="0">
                                        <a:solidFill>
                                          <a:schemeClr val="bg1">
                                            <a:lumMod val="95000"/>
                                          </a:schemeClr>
                                        </a:solidFill>
                                        <a:effectLst/>
                                        <a:latin typeface="Cambria Math" panose="02040503050406030204" pitchFamily="18" charset="0"/>
                                      </a:rPr>
                                      <m:t>  </m:t>
                                    </m:r>
                                  </m:sub>
                                  <m:sup>
                                    <m:r>
                                      <a:rPr lang="en-US" sz="1100" b="0" i="1">
                                        <a:solidFill>
                                          <a:schemeClr val="bg1">
                                            <a:lumMod val="95000"/>
                                          </a:schemeClr>
                                        </a:solidFill>
                                        <a:effectLst/>
                                        <a:latin typeface="Cambria Math" panose="02040503050406030204" pitchFamily="18" charset="0"/>
                                      </a:rPr>
                                      <m:t>𝐼</m:t>
                                    </m:r>
                                  </m:sup>
                                  <m:e>
                                    <m:acc>
                                      <m:accPr>
                                        <m:chr m:val="́"/>
                                        <m:ctrlPr>
                                          <a:rPr lang="en-US" sz="1100" b="0" i="1">
                                            <a:solidFill>
                                              <a:schemeClr val="bg1">
                                                <a:lumMod val="95000"/>
                                              </a:schemeClr>
                                            </a:solidFill>
                                            <a:effectLst/>
                                            <a:latin typeface="Cambria Math" panose="02040503050406030204" pitchFamily="18" charset="0"/>
                                          </a:rPr>
                                        </m:ctrlPr>
                                      </m:accPr>
                                      <m:e>
                                        <m:r>
                                          <m:rPr>
                                            <m:nor/>
                                          </m:rPr>
                                          <a:rPr lang="en-US" sz="1100" b="0">
                                            <a:solidFill>
                                              <a:schemeClr val="bg1">
                                                <a:lumMod val="95000"/>
                                              </a:schemeClr>
                                            </a:solidFill>
                                            <a:effectLst/>
                                          </a:rPr>
                                          <m:t>x</m:t>
                                        </m:r>
                                      </m:e>
                                    </m:acc>
                                  </m:e>
                                </m:sPre>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2D coordinates (in physical units) of the image point in the image frame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𝐼</m:t>
                                  </m:r>
                                </m:e>
                              </m:d>
                            </m:oMath>
                          </a14:m>
                          <a:r>
                            <a:rPr lang="en-US" sz="1100" b="0" dirty="0">
                              <a:solidFill>
                                <a:schemeClr val="bg1">
                                  <a:lumMod val="95000"/>
                                </a:schemeClr>
                              </a:solidFill>
                              <a:effectLst/>
                            </a:rPr>
                            <a:t>. The </a:t>
                          </a:r>
                          <a14:m>
                            <m:oMath xmlns:m="http://schemas.openxmlformats.org/officeDocument/2006/math">
                              <m:sSup>
                                <m:sSupPr>
                                  <m:ctrlPr>
                                    <a:rPr lang="en-US" sz="1100" b="0" i="1">
                                      <a:solidFill>
                                        <a:schemeClr val="bg1">
                                          <a:lumMod val="95000"/>
                                        </a:schemeClr>
                                      </a:solidFill>
                                      <a:effectLst/>
                                      <a:latin typeface="Cambria Math" panose="02040503050406030204" pitchFamily="18" charset="0"/>
                                    </a:rPr>
                                  </m:ctrlPr>
                                </m:sSupPr>
                                <m:e>
                                  <m:r>
                                    <a:rPr lang="en-US" sz="1100" b="0">
                                      <a:solidFill>
                                        <a:schemeClr val="bg1">
                                          <a:lumMod val="95000"/>
                                        </a:schemeClr>
                                      </a:solidFill>
                                      <a:effectLst/>
                                      <a:latin typeface="Cambria Math" panose="02040503050406030204" pitchFamily="18" charset="0"/>
                                    </a:rPr>
                                    <m:t> </m:t>
                                  </m:r>
                                </m:e>
                                <m:sup>
                                  <m:r>
                                    <a:rPr lang="en-US" sz="1100" b="0" i="1">
                                      <a:solidFill>
                                        <a:schemeClr val="bg1">
                                          <a:lumMod val="95000"/>
                                        </a:schemeClr>
                                      </a:solidFill>
                                      <a:effectLst/>
                                      <a:latin typeface="Cambria Math" panose="02040503050406030204" pitchFamily="18" charset="0"/>
                                    </a:rPr>
                                    <m:t>𝐼</m:t>
                                  </m:r>
                                </m:sup>
                              </m:sSup>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𝑧</m:t>
                                  </m:r>
                                </m:e>
                              </m:acc>
                            </m:oMath>
                          </a14:m>
                          <a:r>
                            <a:rPr lang="en-US" sz="1100" b="0" dirty="0">
                              <a:solidFill>
                                <a:schemeClr val="bg1">
                                  <a:lumMod val="95000"/>
                                </a:schemeClr>
                              </a:solidFill>
                              <a:effectLst/>
                            </a:rPr>
                            <a:t> component identically equal to zero. </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85000"/>
                            </a:schemeClr>
                          </a:solidFill>
                          <a:prstDash val="solid"/>
                          <a:round/>
                          <a:headEnd type="none" w="med" len="med"/>
                          <a:tailEnd type="none" w="med" len="med"/>
                        </a:lnT>
                        <a:solidFill>
                          <a:schemeClr val="tx1">
                            <a:lumMod val="85000"/>
                            <a:lumOff val="15000"/>
                          </a:schemeClr>
                        </a:solidFill>
                      </a:tcPr>
                    </a:tc>
                    <a:extLst>
                      <a:ext uri="{0D108BD9-81ED-4DB2-BD59-A6C34878D82A}">
                        <a16:rowId xmlns:a16="http://schemas.microsoft.com/office/drawing/2014/main" val="2998676400"/>
                      </a:ext>
                    </a:extLst>
                  </a:tr>
                  <a:tr h="373933">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𝑀</m:t>
                                    </m:r>
                                  </m:e>
                                  <m:sub>
                                    <m:r>
                                      <a:rPr lang="en-US" sz="1100" b="0" i="1">
                                        <a:solidFill>
                                          <a:schemeClr val="bg1">
                                            <a:lumMod val="95000"/>
                                          </a:schemeClr>
                                        </a:solidFill>
                                        <a:effectLst/>
                                        <a:latin typeface="Cambria Math" panose="02040503050406030204" pitchFamily="18" charset="0"/>
                                      </a:rPr>
                                      <m:t>𝑝</m:t>
                                    </m:r>
                                  </m:sub>
                                </m:sSub>
                              </m:oMath>
                            </m:oMathPara>
                          </a14:m>
                          <a:endParaRPr lang="en-US" sz="1100" b="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lumMod val="85000"/>
                            </a:schemeClr>
                          </a:solidFill>
                          <a:prstDash val="solid"/>
                          <a:round/>
                          <a:headEnd type="none" w="med" len="med"/>
                          <a:tailEnd type="none" w="med" len="med"/>
                        </a:lnT>
                        <a:solidFill>
                          <a:schemeClr val="tx1">
                            <a:lumMod val="95000"/>
                            <a:lumOff val="5000"/>
                          </a:schemeClr>
                        </a:solidFill>
                      </a:tcPr>
                    </a:tc>
                    <a:tc>
                      <a:txBody>
                        <a:bodyPr/>
                        <a:lstStyle/>
                        <a:p>
                          <a:pPr marL="0" marR="0">
                            <a:lnSpc>
                              <a:spcPct val="115000"/>
                            </a:lnSpc>
                            <a:spcBef>
                              <a:spcPts val="0"/>
                            </a:spcBef>
                            <a:spcAft>
                              <a:spcPts val="1000"/>
                            </a:spcAft>
                          </a:pPr>
                          <a:r>
                            <a:rPr lang="en-US" sz="1100" b="0">
                              <a:solidFill>
                                <a:schemeClr val="bg1">
                                  <a:lumMod val="95000"/>
                                </a:schemeClr>
                              </a:solidFill>
                              <a:effectLst/>
                            </a:rPr>
                            <a:t>Equal to </a:t>
                          </a:r>
                          <a14:m>
                            <m:oMath xmlns:m="http://schemas.openxmlformats.org/officeDocument/2006/math">
                              <m:r>
                                <a:rPr lang="en-US" sz="1100" b="0" i="1">
                                  <a:solidFill>
                                    <a:schemeClr val="bg1">
                                      <a:lumMod val="95000"/>
                                    </a:schemeClr>
                                  </a:solidFill>
                                  <a:effectLst/>
                                  <a:latin typeface="Cambria Math" panose="02040503050406030204" pitchFamily="18" charset="0"/>
                                </a:rPr>
                                <m:t>𝑑𝑖𝑎𝑔</m:t>
                              </m:r>
                              <m:r>
                                <a:rPr lang="en-US" sz="1100" b="0">
                                  <a:solidFill>
                                    <a:schemeClr val="bg1">
                                      <a:lumMod val="95000"/>
                                    </a:schemeClr>
                                  </a:solidFill>
                                  <a:effectLst/>
                                  <a:latin typeface="Cambria Math" panose="02040503050406030204" pitchFamily="18" charset="0"/>
                                </a:rPr>
                                <m:t>(</m:t>
                              </m:r>
                              <m:r>
                                <a:rPr lang="en-US" sz="1100" b="0" i="1">
                                  <a:solidFill>
                                    <a:schemeClr val="bg1">
                                      <a:lumMod val="95000"/>
                                    </a:schemeClr>
                                  </a:solidFill>
                                  <a:effectLst/>
                                  <a:latin typeface="Cambria Math" panose="02040503050406030204" pitchFamily="18" charset="0"/>
                                </a:rPr>
                                <m:t>1</m:t>
                              </m:r>
                              <m:r>
                                <a:rPr lang="en-US" sz="1100" b="0">
                                  <a:solidFill>
                                    <a:schemeClr val="bg1">
                                      <a:lumMod val="95000"/>
                                    </a:schemeClr>
                                  </a:solidFill>
                                  <a:effectLst/>
                                  <a:latin typeface="Cambria Math" panose="02040503050406030204" pitchFamily="18" charset="0"/>
                                </a:rPr>
                                <m:t>, </m:t>
                              </m:r>
                              <m:r>
                                <a:rPr lang="en-US" sz="1100" b="0" i="1">
                                  <a:solidFill>
                                    <a:schemeClr val="bg1">
                                      <a:lumMod val="95000"/>
                                    </a:schemeClr>
                                  </a:solidFill>
                                  <a:effectLst/>
                                  <a:latin typeface="Cambria Math" panose="02040503050406030204" pitchFamily="18" charset="0"/>
                                </a:rPr>
                                <m:t>1</m:t>
                              </m:r>
                              <m:r>
                                <a:rPr lang="en-US" sz="1100" b="0">
                                  <a:solidFill>
                                    <a:schemeClr val="bg1">
                                      <a:lumMod val="95000"/>
                                    </a:schemeClr>
                                  </a:solidFill>
                                  <a:effectLst/>
                                  <a:latin typeface="Cambria Math" panose="02040503050406030204" pitchFamily="18" charset="0"/>
                                </a:rPr>
                                <m:t>, </m:t>
                              </m:r>
                              <m:sSub>
                                <m:sSubPr>
                                  <m:ctrlPr>
                                    <a:rPr lang="en-US" sz="1100" b="0" i="1">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𝑚</m:t>
                                  </m:r>
                                </m:e>
                                <m:sub>
                                  <m:r>
                                    <a:rPr lang="en-US" sz="1100" b="0" i="1">
                                      <a:solidFill>
                                        <a:schemeClr val="bg1">
                                          <a:lumMod val="95000"/>
                                        </a:schemeClr>
                                      </a:solidFill>
                                      <a:effectLst/>
                                      <a:latin typeface="Cambria Math" panose="02040503050406030204" pitchFamily="18" charset="0"/>
                                    </a:rPr>
                                    <m:t>𝑝</m:t>
                                  </m:r>
                                </m:sub>
                              </m:sSub>
                              <m:r>
                                <a:rPr lang="en-US" sz="1100" b="0">
                                  <a:solidFill>
                                    <a:schemeClr val="bg1">
                                      <a:lumMod val="95000"/>
                                    </a:schemeClr>
                                  </a:solidFill>
                                  <a:effectLst/>
                                  <a:latin typeface="Cambria Math" panose="02040503050406030204" pitchFamily="18" charset="0"/>
                                </a:rPr>
                                <m:t>)</m:t>
                              </m:r>
                            </m:oMath>
                          </a14:m>
                          <a:r>
                            <a:rPr lang="en-US" sz="1100" b="0">
                              <a:solidFill>
                                <a:schemeClr val="bg1">
                                  <a:lumMod val="95000"/>
                                </a:schemeClr>
                              </a:solidFill>
                              <a:effectLst/>
                            </a:rPr>
                            <a:t>, where </a:t>
                          </a:r>
                          <a14:m>
                            <m:oMath xmlns:m="http://schemas.openxmlformats.org/officeDocument/2006/math">
                              <m:sSub>
                                <m:sSubPr>
                                  <m:ctrlPr>
                                    <a:rPr lang="en-US" sz="1100" b="0" i="1">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𝑚</m:t>
                                  </m:r>
                                </m:e>
                                <m:sub>
                                  <m:r>
                                    <a:rPr lang="en-US" sz="1100" b="0" i="1">
                                      <a:solidFill>
                                        <a:schemeClr val="bg1">
                                          <a:lumMod val="95000"/>
                                        </a:schemeClr>
                                      </a:solidFill>
                                      <a:effectLst/>
                                      <a:latin typeface="Cambria Math" panose="02040503050406030204" pitchFamily="18" charset="0"/>
                                    </a:rPr>
                                    <m:t>𝑝</m:t>
                                  </m:r>
                                </m:sub>
                              </m:sSub>
                            </m:oMath>
                          </a14:m>
                          <a:r>
                            <a:rPr lang="en-US" sz="1100" b="0">
                              <a:solidFill>
                                <a:schemeClr val="bg1">
                                  <a:lumMod val="95000"/>
                                </a:schemeClr>
                              </a:solidFill>
                              <a:effectLst/>
                            </a:rPr>
                            <a:t> is the pupil magnification.</a:t>
                          </a:r>
                          <a:endParaRPr lang="en-US" sz="1100" b="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824260305"/>
                      </a:ext>
                    </a:extLst>
                  </a:tr>
                  <a:tr h="415293">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𝑑</m:t>
                                    </m:r>
                                  </m:e>
                                  <m:sub>
                                    <m:r>
                                      <a:rPr lang="en-US" sz="1100" b="0" i="1">
                                        <a:solidFill>
                                          <a:schemeClr val="bg1">
                                            <a:lumMod val="95000"/>
                                          </a:schemeClr>
                                        </a:solidFill>
                                        <a:effectLst/>
                                        <a:latin typeface="Cambria Math" panose="02040503050406030204" pitchFamily="18" charset="0"/>
                                      </a:rPr>
                                      <m:t>𝑒</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Location of the entrance pupil in origin of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 </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1383592320"/>
                      </a:ext>
                    </a:extLst>
                  </a:tr>
                  <a:tr h="366675">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𝑑</m:t>
                                        </m:r>
                                      </m:e>
                                    </m:acc>
                                  </m:e>
                                  <m:sub>
                                    <m:r>
                                      <a:rPr lang="en-US" sz="1100" b="0" i="1">
                                        <a:solidFill>
                                          <a:schemeClr val="bg1">
                                            <a:lumMod val="95000"/>
                                          </a:schemeClr>
                                        </a:solidFill>
                                        <a:effectLst/>
                                        <a:latin typeface="Cambria Math" panose="02040503050406030204" pitchFamily="18" charset="0"/>
                                      </a:rPr>
                                      <m:t>𝑒</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Location of the exit pupil in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149232390"/>
                      </a:ext>
                    </a:extLst>
                  </a:tr>
                  <a:tr h="354838">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𝑧</m:t>
                                        </m:r>
                                      </m:e>
                                    </m:acc>
                                  </m:e>
                                  <m:sub>
                                    <m:r>
                                      <a:rPr lang="en-US" sz="1100" b="0" i="1">
                                        <a:solidFill>
                                          <a:schemeClr val="bg1">
                                            <a:lumMod val="95000"/>
                                          </a:schemeClr>
                                        </a:solidFill>
                                        <a:effectLst/>
                                        <a:latin typeface="Cambria Math" panose="02040503050406030204" pitchFamily="18" charset="0"/>
                                      </a:rPr>
                                      <m:t>𝑜</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Location of the image plane in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 along the z-axis of </a:t>
                          </a:r>
                          <a14:m>
                            <m:oMath xmlns:m="http://schemas.openxmlformats.org/officeDocument/2006/math">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3023442539"/>
                      </a:ext>
                    </a:extLst>
                  </a:tr>
                  <a:tr h="354838">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𝑅</m:t>
                                    </m:r>
                                  </m:e>
                                  <m:sub>
                                    <m:r>
                                      <a:rPr lang="en-US" sz="1100" b="0" i="1">
                                        <a:solidFill>
                                          <a:schemeClr val="bg1">
                                            <a:lumMod val="95000"/>
                                          </a:schemeClr>
                                        </a:solidFill>
                                        <a:effectLst/>
                                        <a:latin typeface="Cambria Math" panose="02040503050406030204" pitchFamily="18" charset="0"/>
                                      </a:rPr>
                                      <m:t>𝓁</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Rotation matrix to describe the orientation of the lens plane.</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2871558112"/>
                      </a:ext>
                    </a:extLst>
                  </a:tr>
                  <a:tr h="364139">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𝑟</m:t>
                                    </m:r>
                                  </m:e>
                                  <m:sub>
                                    <m:r>
                                      <a:rPr lang="en-US" sz="1100" b="0" i="1">
                                        <a:solidFill>
                                          <a:schemeClr val="bg1">
                                            <a:lumMod val="95000"/>
                                          </a:schemeClr>
                                        </a:solidFill>
                                        <a:effectLst/>
                                        <a:latin typeface="Cambria Math" panose="02040503050406030204" pitchFamily="18" charset="0"/>
                                      </a:rPr>
                                      <m:t>𝓁</m:t>
                                    </m:r>
                                    <m:r>
                                      <a:rPr lang="en-US" sz="1100" b="0">
                                        <a:solidFill>
                                          <a:schemeClr val="bg1">
                                            <a:lumMod val="95000"/>
                                          </a:schemeClr>
                                        </a:solidFill>
                                        <a:effectLst/>
                                        <a:latin typeface="Cambria Math" panose="02040503050406030204" pitchFamily="18" charset="0"/>
                                      </a:rPr>
                                      <m:t>,</m:t>
                                    </m:r>
                                    <m:r>
                                      <a:rPr lang="en-US" sz="1100" b="0" i="1">
                                        <a:solidFill>
                                          <a:schemeClr val="bg1">
                                            <a:lumMod val="95000"/>
                                          </a:schemeClr>
                                        </a:solidFill>
                                        <a:effectLst/>
                                        <a:latin typeface="Cambria Math" panose="02040503050406030204" pitchFamily="18" charset="0"/>
                                      </a:rPr>
                                      <m:t>3</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a:solidFill>
                                <a:schemeClr val="bg1">
                                  <a:lumMod val="95000"/>
                                </a:schemeClr>
                              </a:solidFill>
                              <a:effectLst/>
                            </a:rPr>
                            <a:t>The third column of </a:t>
                          </a:r>
                          <a14:m>
                            <m:oMath xmlns:m="http://schemas.openxmlformats.org/officeDocument/2006/math">
                              <m:sSub>
                                <m:sSubPr>
                                  <m:ctrlPr>
                                    <a:rPr lang="en-US" sz="1100" b="0" i="1">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𝑅</m:t>
                                  </m:r>
                                </m:e>
                                <m:sub>
                                  <m:r>
                                    <a:rPr lang="en-US" sz="1100" b="0" i="1">
                                      <a:solidFill>
                                        <a:schemeClr val="bg1">
                                          <a:lumMod val="95000"/>
                                        </a:schemeClr>
                                      </a:solidFill>
                                      <a:effectLst/>
                                      <a:latin typeface="Cambria Math" panose="02040503050406030204" pitchFamily="18" charset="0"/>
                                    </a:rPr>
                                    <m:t>𝓁</m:t>
                                  </m:r>
                                </m:sub>
                              </m:sSub>
                            </m:oMath>
                          </a14:m>
                          <a:r>
                            <a:rPr lang="en-US" sz="1100" b="0">
                              <a:solidFill>
                                <a:schemeClr val="bg1">
                                  <a:lumMod val="95000"/>
                                </a:schemeClr>
                              </a:solidFill>
                              <a:effectLst/>
                            </a:rPr>
                            <a:t>.</a:t>
                          </a:r>
                          <a:endParaRPr lang="en-US" sz="1100" b="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2122122635"/>
                      </a:ext>
                    </a:extLst>
                  </a:tr>
                  <a:tr h="354838">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𝑅</m:t>
                                    </m:r>
                                  </m:e>
                                  <m:sub>
                                    <m:r>
                                      <a:rPr lang="en-US" sz="1100" b="0" i="1">
                                        <a:solidFill>
                                          <a:schemeClr val="bg1">
                                            <a:lumMod val="95000"/>
                                          </a:schemeClr>
                                        </a:solidFill>
                                        <a:effectLst/>
                                        <a:latin typeface="Cambria Math" panose="02040503050406030204" pitchFamily="18" charset="0"/>
                                      </a:rPr>
                                      <m:t>𝑖</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Rotation matrix to describe the orientation of the image plane.</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2561527709"/>
                      </a:ext>
                    </a:extLst>
                  </a:tr>
                  <a:tr h="354838">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𝑛</m:t>
                                        </m:r>
                                      </m:e>
                                    </m:acc>
                                  </m:e>
                                  <m:sub>
                                    <m:r>
                                      <a:rPr lang="en-US" sz="1100" b="0" i="1">
                                        <a:solidFill>
                                          <a:schemeClr val="bg1">
                                            <a:lumMod val="95000"/>
                                          </a:schemeClr>
                                        </a:solidFill>
                                        <a:effectLst/>
                                        <a:latin typeface="Cambria Math" panose="02040503050406030204" pitchFamily="18" charset="0"/>
                                      </a:rPr>
                                      <m:t>𝑖</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The image plane normal. </a:t>
                          </a:r>
                          <a14:m>
                            <m:oMath xmlns:m="http://schemas.openxmlformats.org/officeDocument/2006/math">
                              <m:sSub>
                                <m:sSubPr>
                                  <m:ctrlPr>
                                    <a:rPr lang="en-US" sz="1100" b="0" i="1">
                                      <a:solidFill>
                                        <a:schemeClr val="bg1">
                                          <a:lumMod val="95000"/>
                                        </a:schemeClr>
                                      </a:solidFill>
                                      <a:effectLst/>
                                      <a:latin typeface="Cambria Math" panose="02040503050406030204" pitchFamily="18" charset="0"/>
                                    </a:rPr>
                                  </m:ctrlPr>
                                </m:sSubPr>
                                <m:e>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𝑛</m:t>
                                      </m:r>
                                    </m:e>
                                  </m:acc>
                                </m:e>
                                <m:sub>
                                  <m:r>
                                    <a:rPr lang="en-US" sz="1100" b="0" i="1">
                                      <a:solidFill>
                                        <a:schemeClr val="bg1">
                                          <a:lumMod val="95000"/>
                                        </a:schemeClr>
                                      </a:solidFill>
                                      <a:effectLst/>
                                      <a:latin typeface="Cambria Math" panose="02040503050406030204" pitchFamily="18" charset="0"/>
                                    </a:rPr>
                                    <m:t>𝑖</m:t>
                                  </m:r>
                                </m:sub>
                              </m:sSub>
                              <m:d>
                                <m:dPr>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3</m:t>
                                  </m:r>
                                </m:e>
                              </m:d>
                            </m:oMath>
                          </a14:m>
                          <a:r>
                            <a:rPr lang="en-US" sz="1100" b="0" dirty="0">
                              <a:solidFill>
                                <a:schemeClr val="bg1">
                                  <a:lumMod val="95000"/>
                                </a:schemeClr>
                              </a:solidFill>
                              <a:effectLst/>
                            </a:rPr>
                            <a:t> is the z-component of the normal.</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1794930459"/>
                      </a:ext>
                    </a:extLst>
                  </a:tr>
                  <a:tr h="354838">
                    <a:tc>
                      <a:txBody>
                        <a:bodyPr/>
                        <a:lstStyle/>
                        <a:p>
                          <a:pPr marL="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en-US" sz="1100" b="0" i="1" smtClean="0">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𝑡</m:t>
                                    </m:r>
                                  </m:e>
                                  <m:sub>
                                    <m:r>
                                      <a:rPr lang="en-US" sz="1100" b="0" i="1">
                                        <a:solidFill>
                                          <a:schemeClr val="bg1">
                                            <a:lumMod val="95000"/>
                                          </a:schemeClr>
                                        </a:solidFill>
                                        <a:effectLst/>
                                        <a:latin typeface="Cambria Math" panose="02040503050406030204" pitchFamily="18" charset="0"/>
                                      </a:rPr>
                                      <m:t>𝑖</m:t>
                                    </m:r>
                                  </m:sub>
                                </m:sSub>
                              </m:oMath>
                            </m:oMathPara>
                          </a14:m>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Origin of the image frame in </a:t>
                          </a:r>
                          <a14:m>
                            <m:oMath xmlns:m="http://schemas.openxmlformats.org/officeDocument/2006/math">
                              <m:d>
                                <m:dPr>
                                  <m:begChr m:val="{"/>
                                  <m:endChr m:val="}"/>
                                  <m:ctrlPr>
                                    <a:rPr lang="en-US" sz="1100" b="0" i="1" smtClean="0">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𝐶</m:t>
                                  </m:r>
                                </m:e>
                              </m:d>
                            </m:oMath>
                          </a14:m>
                          <a:r>
                            <a:rPr lang="en-US" sz="1100" b="0" dirty="0">
                              <a:solidFill>
                                <a:schemeClr val="bg1">
                                  <a:lumMod val="95000"/>
                                </a:schemeClr>
                              </a:solidFill>
                              <a:effectLst/>
                            </a:rPr>
                            <a:t>; </a:t>
                          </a:r>
                          <a14:m>
                            <m:oMath xmlns:m="http://schemas.openxmlformats.org/officeDocument/2006/math">
                              <m:sSub>
                                <m:sSubPr>
                                  <m:ctrlPr>
                                    <a:rPr lang="en-US" sz="1100" b="0" i="1">
                                      <a:solidFill>
                                        <a:schemeClr val="bg1">
                                          <a:lumMod val="95000"/>
                                        </a:schemeClr>
                                      </a:solidFill>
                                      <a:effectLst/>
                                      <a:latin typeface="Cambria Math" panose="02040503050406030204" pitchFamily="18" charset="0"/>
                                    </a:rPr>
                                  </m:ctrlPr>
                                </m:sSubPr>
                                <m:e>
                                  <m:r>
                                    <a:rPr lang="en-US" sz="1100" b="0" i="1">
                                      <a:solidFill>
                                        <a:schemeClr val="bg1">
                                          <a:lumMod val="95000"/>
                                        </a:schemeClr>
                                      </a:solidFill>
                                      <a:effectLst/>
                                      <a:latin typeface="Cambria Math" panose="02040503050406030204" pitchFamily="18" charset="0"/>
                                    </a:rPr>
                                    <m:t>𝑡</m:t>
                                  </m:r>
                                </m:e>
                                <m:sub>
                                  <m:r>
                                    <a:rPr lang="en-US" sz="1100" b="0" i="1">
                                      <a:solidFill>
                                        <a:schemeClr val="bg1">
                                          <a:lumMod val="95000"/>
                                        </a:schemeClr>
                                      </a:solidFill>
                                      <a:effectLst/>
                                      <a:latin typeface="Cambria Math" panose="02040503050406030204" pitchFamily="18" charset="0"/>
                                    </a:rPr>
                                    <m:t>𝑖</m:t>
                                  </m:r>
                                </m:sub>
                              </m:sSub>
                              <m:r>
                                <a:rPr lang="en-US" sz="1100" b="0">
                                  <a:solidFill>
                                    <a:schemeClr val="bg1">
                                      <a:lumMod val="95000"/>
                                    </a:schemeClr>
                                  </a:solidFill>
                                  <a:effectLst/>
                                  <a:latin typeface="Cambria Math" panose="02040503050406030204" pitchFamily="18" charset="0"/>
                                </a:rPr>
                                <m:t>=</m:t>
                              </m:r>
                              <m:sSup>
                                <m:sSupPr>
                                  <m:ctrlPr>
                                    <a:rPr lang="en-US" sz="1100" b="0" i="1">
                                      <a:solidFill>
                                        <a:schemeClr val="bg1">
                                          <a:lumMod val="95000"/>
                                        </a:schemeClr>
                                      </a:solidFill>
                                      <a:effectLst/>
                                      <a:latin typeface="Cambria Math" panose="02040503050406030204" pitchFamily="18" charset="0"/>
                                    </a:rPr>
                                  </m:ctrlPr>
                                </m:sSupPr>
                                <m:e>
                                  <m:d>
                                    <m:dPr>
                                      <m:begChr m:val="["/>
                                      <m:endChr m:val="]"/>
                                      <m:ctrlPr>
                                        <a:rPr lang="en-US" sz="1100" b="0" i="1">
                                          <a:solidFill>
                                            <a:schemeClr val="bg1">
                                              <a:lumMod val="95000"/>
                                            </a:schemeClr>
                                          </a:solidFill>
                                          <a:effectLst/>
                                          <a:latin typeface="Cambria Math" panose="02040503050406030204" pitchFamily="18" charset="0"/>
                                        </a:rPr>
                                      </m:ctrlPr>
                                    </m:dPr>
                                    <m:e>
                                      <m:r>
                                        <a:rPr lang="en-US" sz="1100" b="0" i="1">
                                          <a:solidFill>
                                            <a:schemeClr val="bg1">
                                              <a:lumMod val="95000"/>
                                            </a:schemeClr>
                                          </a:solidFill>
                                          <a:effectLst/>
                                          <a:latin typeface="Cambria Math" panose="02040503050406030204" pitchFamily="18" charset="0"/>
                                        </a:rPr>
                                        <m:t>0</m:t>
                                      </m:r>
                                      <m:r>
                                        <a:rPr lang="en-US" sz="1100" b="0">
                                          <a:solidFill>
                                            <a:schemeClr val="bg1">
                                              <a:lumMod val="95000"/>
                                            </a:schemeClr>
                                          </a:solidFill>
                                          <a:effectLst/>
                                          <a:latin typeface="Cambria Math" panose="02040503050406030204" pitchFamily="18" charset="0"/>
                                        </a:rPr>
                                        <m:t>, </m:t>
                                      </m:r>
                                      <m:r>
                                        <a:rPr lang="en-US" sz="1100" b="0" i="1">
                                          <a:solidFill>
                                            <a:schemeClr val="bg1">
                                              <a:lumMod val="95000"/>
                                            </a:schemeClr>
                                          </a:solidFill>
                                          <a:effectLst/>
                                          <a:latin typeface="Cambria Math" panose="02040503050406030204" pitchFamily="18" charset="0"/>
                                        </a:rPr>
                                        <m:t>0</m:t>
                                      </m:r>
                                      <m:r>
                                        <a:rPr lang="en-US" sz="1100" b="0">
                                          <a:solidFill>
                                            <a:schemeClr val="bg1">
                                              <a:lumMod val="95000"/>
                                            </a:schemeClr>
                                          </a:solidFill>
                                          <a:effectLst/>
                                          <a:latin typeface="Cambria Math" panose="02040503050406030204" pitchFamily="18" charset="0"/>
                                        </a:rPr>
                                        <m:t>,</m:t>
                                      </m:r>
                                      <m:sSub>
                                        <m:sSubPr>
                                          <m:ctrlPr>
                                            <a:rPr lang="en-US" sz="1100" b="0" i="1">
                                              <a:solidFill>
                                                <a:schemeClr val="bg1">
                                                  <a:lumMod val="95000"/>
                                                </a:schemeClr>
                                              </a:solidFill>
                                              <a:effectLst/>
                                              <a:latin typeface="Cambria Math" panose="02040503050406030204" pitchFamily="18" charset="0"/>
                                            </a:rPr>
                                          </m:ctrlPr>
                                        </m:sSubPr>
                                        <m:e>
                                          <m:acc>
                                            <m:accPr>
                                              <m:chr m:val="́"/>
                                              <m:ctrlPr>
                                                <a:rPr lang="en-US" sz="1100" b="0" i="1">
                                                  <a:solidFill>
                                                    <a:schemeClr val="bg1">
                                                      <a:lumMod val="95000"/>
                                                    </a:schemeClr>
                                                  </a:solidFill>
                                                  <a:effectLst/>
                                                  <a:latin typeface="Cambria Math" panose="02040503050406030204" pitchFamily="18" charset="0"/>
                                                </a:rPr>
                                              </m:ctrlPr>
                                            </m:accPr>
                                            <m:e>
                                              <m:r>
                                                <a:rPr lang="en-US" sz="1100" b="0" i="1">
                                                  <a:solidFill>
                                                    <a:schemeClr val="bg1">
                                                      <a:lumMod val="95000"/>
                                                    </a:schemeClr>
                                                  </a:solidFill>
                                                  <a:effectLst/>
                                                  <a:latin typeface="Cambria Math" panose="02040503050406030204" pitchFamily="18" charset="0"/>
                                                </a:rPr>
                                                <m:t>𝑧</m:t>
                                              </m:r>
                                            </m:e>
                                          </m:acc>
                                        </m:e>
                                        <m:sub>
                                          <m:r>
                                            <a:rPr lang="en-US" sz="1100" b="0" i="1">
                                              <a:solidFill>
                                                <a:schemeClr val="bg1">
                                                  <a:lumMod val="95000"/>
                                                </a:schemeClr>
                                              </a:solidFill>
                                              <a:effectLst/>
                                              <a:latin typeface="Cambria Math" panose="02040503050406030204" pitchFamily="18" charset="0"/>
                                            </a:rPr>
                                            <m:t>𝑜</m:t>
                                          </m:r>
                                        </m:sub>
                                      </m:sSub>
                                      <m:r>
                                        <a:rPr lang="en-US" sz="1100" b="0">
                                          <a:solidFill>
                                            <a:schemeClr val="bg1">
                                              <a:lumMod val="95000"/>
                                            </a:schemeClr>
                                          </a:solidFill>
                                          <a:effectLst/>
                                          <a:latin typeface="Cambria Math" panose="02040503050406030204" pitchFamily="18" charset="0"/>
                                        </a:rPr>
                                        <m:t> </m:t>
                                      </m:r>
                                    </m:e>
                                  </m:d>
                                </m:e>
                                <m:sup>
                                  <m:r>
                                    <a:rPr lang="en-US" sz="1100" b="0" i="1">
                                      <a:solidFill>
                                        <a:schemeClr val="bg1">
                                          <a:lumMod val="95000"/>
                                        </a:schemeClr>
                                      </a:solidFill>
                                      <a:effectLst/>
                                      <a:latin typeface="Cambria Math" panose="02040503050406030204" pitchFamily="18" charset="0"/>
                                    </a:rPr>
                                    <m:t>𝑇</m:t>
                                  </m:r>
                                </m:sup>
                              </m:sSup>
                            </m:oMath>
                          </a14:m>
                          <a:r>
                            <a:rPr lang="en-US" sz="1100" b="0" dirty="0">
                              <a:solidFill>
                                <a:schemeClr val="bg1">
                                  <a:lumMod val="95000"/>
                                </a:schemeClr>
                              </a:solidFill>
                              <a:effectLst/>
                            </a:rPr>
                            <a:t>.  </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575736615"/>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735086071"/>
                  </p:ext>
                </p:extLst>
              </p:nvPr>
            </p:nvGraphicFramePr>
            <p:xfrm>
              <a:off x="7758292" y="2435829"/>
              <a:ext cx="4364578" cy="4342045"/>
            </p:xfrm>
            <a:graphic>
              <a:graphicData uri="http://schemas.openxmlformats.org/drawingml/2006/table">
                <a:tbl>
                  <a:tblPr firstRow="1" firstCol="1" bandRow="1">
                    <a:tableStyleId>{5C22544A-7EE6-4342-B048-85BDC9FD1C3A}</a:tableStyleId>
                  </a:tblPr>
                  <a:tblGrid>
                    <a:gridCol w="474439">
                      <a:extLst>
                        <a:ext uri="{9D8B030D-6E8A-4147-A177-3AD203B41FA5}">
                          <a16:colId xmlns:a16="http://schemas.microsoft.com/office/drawing/2014/main" val="3242023494"/>
                        </a:ext>
                      </a:extLst>
                    </a:gridCol>
                    <a:gridCol w="3890139">
                      <a:extLst>
                        <a:ext uri="{9D8B030D-6E8A-4147-A177-3AD203B41FA5}">
                          <a16:colId xmlns:a16="http://schemas.microsoft.com/office/drawing/2014/main" val="2722815089"/>
                        </a:ext>
                      </a:extLst>
                    </a:gridCol>
                  </a:tblGrid>
                  <a:tr h="414800">
                    <a:tc>
                      <a:txBody>
                        <a:bodyPr/>
                        <a:lstStyle/>
                        <a:p>
                          <a:endParaRPr lang="en-US"/>
                        </a:p>
                      </a:txBody>
                      <a:tcPr marL="68580" marR="68580" marT="0" marB="0" anchor="ctr">
                        <a:lnB w="12700" cap="flat" cmpd="sng" algn="ctr">
                          <a:solidFill>
                            <a:schemeClr val="bg1">
                              <a:lumMod val="85000"/>
                            </a:schemeClr>
                          </a:solidFill>
                          <a:prstDash val="solid"/>
                          <a:round/>
                          <a:headEnd type="none" w="med" len="med"/>
                          <a:tailEnd type="none" w="med" len="med"/>
                        </a:lnB>
                        <a:blipFill>
                          <a:blip r:embed="rId4"/>
                          <a:stretch>
                            <a:fillRect l="-1282" t="-1471" r="-821795" b="-951471"/>
                          </a:stretch>
                        </a:blipFill>
                      </a:tcPr>
                    </a:tc>
                    <a:tc>
                      <a:txBody>
                        <a:bodyPr/>
                        <a:lstStyle/>
                        <a:p>
                          <a:endParaRPr lang="en-US"/>
                        </a:p>
                      </a:txBody>
                      <a:tcPr marL="68580" marR="68580" marT="0" marB="0" anchor="ctr">
                        <a:lnB w="12700" cap="flat" cmpd="sng" algn="ctr">
                          <a:solidFill>
                            <a:schemeClr val="bg1">
                              <a:lumMod val="85000"/>
                            </a:schemeClr>
                          </a:solidFill>
                          <a:prstDash val="solid"/>
                          <a:round/>
                          <a:headEnd type="none" w="med" len="med"/>
                          <a:tailEnd type="none" w="med" len="med"/>
                        </a:lnB>
                        <a:blipFill>
                          <a:blip r:embed="rId4"/>
                          <a:stretch>
                            <a:fillRect l="-12363" t="-1471" r="-313" b="-951471"/>
                          </a:stretch>
                        </a:blipFill>
                      </a:tcPr>
                    </a:tc>
                    <a:extLst>
                      <a:ext uri="{0D108BD9-81ED-4DB2-BD59-A6C34878D82A}">
                        <a16:rowId xmlns:a16="http://schemas.microsoft.com/office/drawing/2014/main" val="3039542865"/>
                      </a:ext>
                    </a:extLst>
                  </a:tr>
                  <a:tr h="633015">
                    <a:tc>
                      <a:txBody>
                        <a:bodyPr/>
                        <a:lstStyle/>
                        <a:p>
                          <a:endParaRPr lang="en-US"/>
                        </a:p>
                      </a:txBody>
                      <a:tcPr marL="68580" marR="68580" marT="0"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4"/>
                          <a:stretch>
                            <a:fillRect l="-1282" t="-66346" r="-821795" b="-522115"/>
                          </a:stretch>
                        </a:blipFill>
                      </a:tcPr>
                    </a:tc>
                    <a:tc>
                      <a:txBody>
                        <a:bodyPr/>
                        <a:lstStyle/>
                        <a:p>
                          <a:endParaRPr lang="en-US"/>
                        </a:p>
                      </a:txBody>
                      <a:tcPr marL="68580" marR="68580" marT="0" marB="0" anchor="ctr">
                        <a:lnT w="12700" cap="flat" cmpd="sng" algn="ctr">
                          <a:solidFill>
                            <a:schemeClr val="bg1">
                              <a:lumMod val="85000"/>
                            </a:schemeClr>
                          </a:solidFill>
                          <a:prstDash val="solid"/>
                          <a:round/>
                          <a:headEnd type="none" w="med" len="med"/>
                          <a:tailEnd type="none" w="med" len="med"/>
                        </a:lnT>
                        <a:blipFill>
                          <a:blip r:embed="rId4"/>
                          <a:stretch>
                            <a:fillRect l="-12363" t="-66346" r="-313" b="-522115"/>
                          </a:stretch>
                        </a:blipFill>
                      </a:tcPr>
                    </a:tc>
                    <a:extLst>
                      <a:ext uri="{0D108BD9-81ED-4DB2-BD59-A6C34878D82A}">
                        <a16:rowId xmlns:a16="http://schemas.microsoft.com/office/drawing/2014/main" val="2998676400"/>
                      </a:ext>
                    </a:extLst>
                  </a:tr>
                  <a:tr h="373933">
                    <a:tc>
                      <a:txBody>
                        <a:bodyPr/>
                        <a:lstStyle/>
                        <a:p>
                          <a:endParaRPr lang="en-US"/>
                        </a:p>
                      </a:txBody>
                      <a:tcPr marL="68580" marR="68580" marT="0" marB="0" anchor="ctr">
                        <a:lnT w="12700" cap="flat" cmpd="sng" algn="ctr">
                          <a:solidFill>
                            <a:schemeClr val="bg1">
                              <a:lumMod val="85000"/>
                            </a:schemeClr>
                          </a:solidFill>
                          <a:prstDash val="solid"/>
                          <a:round/>
                          <a:headEnd type="none" w="med" len="med"/>
                          <a:tailEnd type="none" w="med" len="med"/>
                        </a:lnT>
                        <a:blipFill>
                          <a:blip r:embed="rId4"/>
                          <a:stretch>
                            <a:fillRect l="-1282" t="-283607" r="-821795" b="-790164"/>
                          </a:stretch>
                        </a:blipFill>
                      </a:tcPr>
                    </a:tc>
                    <a:tc>
                      <a:txBody>
                        <a:bodyPr/>
                        <a:lstStyle/>
                        <a:p>
                          <a:endParaRPr lang="en-US"/>
                        </a:p>
                      </a:txBody>
                      <a:tcPr marL="68580" marR="68580" marT="0" marB="0" anchor="ctr">
                        <a:blipFill>
                          <a:blip r:embed="rId4"/>
                          <a:stretch>
                            <a:fillRect l="-12363" t="-283607" r="-313" b="-790164"/>
                          </a:stretch>
                        </a:blipFill>
                      </a:tcPr>
                    </a:tc>
                    <a:extLst>
                      <a:ext uri="{0D108BD9-81ED-4DB2-BD59-A6C34878D82A}">
                        <a16:rowId xmlns:a16="http://schemas.microsoft.com/office/drawing/2014/main" val="3824260305"/>
                      </a:ext>
                    </a:extLst>
                  </a:tr>
                  <a:tr h="415293">
                    <a:tc>
                      <a:txBody>
                        <a:bodyPr/>
                        <a:lstStyle/>
                        <a:p>
                          <a:endParaRPr lang="en-US"/>
                        </a:p>
                      </a:txBody>
                      <a:tcPr marL="68580" marR="68580" marT="0" marB="0" anchor="ctr">
                        <a:blipFill>
                          <a:blip r:embed="rId4"/>
                          <a:stretch>
                            <a:fillRect l="-1282" t="-339130" r="-821795" b="-598551"/>
                          </a:stretch>
                        </a:blipFill>
                      </a:tcPr>
                    </a:tc>
                    <a:tc>
                      <a:txBody>
                        <a:bodyPr/>
                        <a:lstStyle/>
                        <a:p>
                          <a:endParaRPr lang="en-US"/>
                        </a:p>
                      </a:txBody>
                      <a:tcPr marL="68580" marR="68580" marT="0" marB="0" anchor="ctr">
                        <a:blipFill>
                          <a:blip r:embed="rId4"/>
                          <a:stretch>
                            <a:fillRect l="-12363" t="-339130" r="-313" b="-598551"/>
                          </a:stretch>
                        </a:blipFill>
                      </a:tcPr>
                    </a:tc>
                    <a:extLst>
                      <a:ext uri="{0D108BD9-81ED-4DB2-BD59-A6C34878D82A}">
                        <a16:rowId xmlns:a16="http://schemas.microsoft.com/office/drawing/2014/main" val="1383592320"/>
                      </a:ext>
                    </a:extLst>
                  </a:tr>
                  <a:tr h="366675">
                    <a:tc>
                      <a:txBody>
                        <a:bodyPr/>
                        <a:lstStyle/>
                        <a:p>
                          <a:endParaRPr lang="en-US"/>
                        </a:p>
                      </a:txBody>
                      <a:tcPr marL="68580" marR="68580" marT="0" marB="0" anchor="ctr">
                        <a:blipFill>
                          <a:blip r:embed="rId4"/>
                          <a:stretch>
                            <a:fillRect l="-1282" t="-505000" r="-821795" b="-588333"/>
                          </a:stretch>
                        </a:blipFill>
                      </a:tcPr>
                    </a:tc>
                    <a:tc>
                      <a:txBody>
                        <a:bodyPr/>
                        <a:lstStyle/>
                        <a:p>
                          <a:endParaRPr lang="en-US"/>
                        </a:p>
                      </a:txBody>
                      <a:tcPr marL="68580" marR="68580" marT="0" marB="0" anchor="ctr">
                        <a:blipFill>
                          <a:blip r:embed="rId4"/>
                          <a:stretch>
                            <a:fillRect l="-12363" t="-505000" r="-313" b="-588333"/>
                          </a:stretch>
                        </a:blipFill>
                      </a:tcPr>
                    </a:tc>
                    <a:extLst>
                      <a:ext uri="{0D108BD9-81ED-4DB2-BD59-A6C34878D82A}">
                        <a16:rowId xmlns:a16="http://schemas.microsoft.com/office/drawing/2014/main" val="3149232390"/>
                      </a:ext>
                    </a:extLst>
                  </a:tr>
                  <a:tr h="354838">
                    <a:tc>
                      <a:txBody>
                        <a:bodyPr/>
                        <a:lstStyle/>
                        <a:p>
                          <a:endParaRPr lang="en-US"/>
                        </a:p>
                      </a:txBody>
                      <a:tcPr marL="68580" marR="68580" marT="0" marB="0" anchor="ctr">
                        <a:blipFill>
                          <a:blip r:embed="rId4"/>
                          <a:stretch>
                            <a:fillRect l="-1282" t="-625862" r="-821795" b="-508621"/>
                          </a:stretch>
                        </a:blipFill>
                      </a:tcPr>
                    </a:tc>
                    <a:tc>
                      <a:txBody>
                        <a:bodyPr/>
                        <a:lstStyle/>
                        <a:p>
                          <a:endParaRPr lang="en-US"/>
                        </a:p>
                      </a:txBody>
                      <a:tcPr marL="68580" marR="68580" marT="0" marB="0" anchor="ctr">
                        <a:blipFill>
                          <a:blip r:embed="rId4"/>
                          <a:stretch>
                            <a:fillRect l="-12363" t="-625862" r="-313" b="-508621"/>
                          </a:stretch>
                        </a:blipFill>
                      </a:tcPr>
                    </a:tc>
                    <a:extLst>
                      <a:ext uri="{0D108BD9-81ED-4DB2-BD59-A6C34878D82A}">
                        <a16:rowId xmlns:a16="http://schemas.microsoft.com/office/drawing/2014/main" val="3023442539"/>
                      </a:ext>
                    </a:extLst>
                  </a:tr>
                  <a:tr h="354838">
                    <a:tc>
                      <a:txBody>
                        <a:bodyPr/>
                        <a:lstStyle/>
                        <a:p>
                          <a:endParaRPr lang="en-US"/>
                        </a:p>
                      </a:txBody>
                      <a:tcPr marL="68580" marR="68580" marT="0" marB="0" anchor="ctr">
                        <a:blipFill>
                          <a:blip r:embed="rId4"/>
                          <a:stretch>
                            <a:fillRect l="-1282" t="-725862" r="-821795" b="-408621"/>
                          </a:stretch>
                        </a:blip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Rotation matrix to describe the orientation of the lens plane.</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2871558112"/>
                      </a:ext>
                    </a:extLst>
                  </a:tr>
                  <a:tr h="364139">
                    <a:tc>
                      <a:txBody>
                        <a:bodyPr/>
                        <a:lstStyle/>
                        <a:p>
                          <a:endParaRPr lang="en-US"/>
                        </a:p>
                      </a:txBody>
                      <a:tcPr marL="68580" marR="68580" marT="0" marB="0" anchor="ctr">
                        <a:blipFill>
                          <a:blip r:embed="rId4"/>
                          <a:stretch>
                            <a:fillRect l="-1282" t="-798333" r="-821795" b="-295000"/>
                          </a:stretch>
                        </a:blipFill>
                      </a:tcPr>
                    </a:tc>
                    <a:tc>
                      <a:txBody>
                        <a:bodyPr/>
                        <a:lstStyle/>
                        <a:p>
                          <a:endParaRPr lang="en-US"/>
                        </a:p>
                      </a:txBody>
                      <a:tcPr marL="68580" marR="68580" marT="0" marB="0" anchor="ctr">
                        <a:blipFill>
                          <a:blip r:embed="rId4"/>
                          <a:stretch>
                            <a:fillRect l="-12363" t="-798333" r="-313" b="-295000"/>
                          </a:stretch>
                        </a:blipFill>
                      </a:tcPr>
                    </a:tc>
                    <a:extLst>
                      <a:ext uri="{0D108BD9-81ED-4DB2-BD59-A6C34878D82A}">
                        <a16:rowId xmlns:a16="http://schemas.microsoft.com/office/drawing/2014/main" val="2122122635"/>
                      </a:ext>
                    </a:extLst>
                  </a:tr>
                  <a:tr h="354838">
                    <a:tc>
                      <a:txBody>
                        <a:bodyPr/>
                        <a:lstStyle/>
                        <a:p>
                          <a:endParaRPr lang="en-US"/>
                        </a:p>
                      </a:txBody>
                      <a:tcPr marL="68580" marR="68580" marT="0" marB="0" anchor="ctr">
                        <a:blipFill>
                          <a:blip r:embed="rId4"/>
                          <a:stretch>
                            <a:fillRect l="-1282" t="-929310" r="-821795" b="-205172"/>
                          </a:stretch>
                        </a:blipFill>
                      </a:tcPr>
                    </a:tc>
                    <a:tc>
                      <a:txBody>
                        <a:bodyPr/>
                        <a:lstStyle/>
                        <a:p>
                          <a:pPr marL="0" marR="0">
                            <a:lnSpc>
                              <a:spcPct val="115000"/>
                            </a:lnSpc>
                            <a:spcBef>
                              <a:spcPts val="0"/>
                            </a:spcBef>
                            <a:spcAft>
                              <a:spcPts val="1000"/>
                            </a:spcAft>
                          </a:pPr>
                          <a:r>
                            <a:rPr lang="en-US" sz="1100" b="0" dirty="0">
                              <a:solidFill>
                                <a:schemeClr val="bg1">
                                  <a:lumMod val="95000"/>
                                </a:schemeClr>
                              </a:solidFill>
                              <a:effectLst/>
                            </a:rPr>
                            <a:t>Rotation matrix to describe the orientation of the image plane.</a:t>
                          </a:r>
                          <a:endParaRPr lang="en-US" sz="1100" b="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1">
                            <a:lumMod val="85000"/>
                            <a:lumOff val="15000"/>
                          </a:schemeClr>
                        </a:solidFill>
                      </a:tcPr>
                    </a:tc>
                    <a:extLst>
                      <a:ext uri="{0D108BD9-81ED-4DB2-BD59-A6C34878D82A}">
                        <a16:rowId xmlns:a16="http://schemas.microsoft.com/office/drawing/2014/main" val="2561527709"/>
                      </a:ext>
                    </a:extLst>
                  </a:tr>
                  <a:tr h="354838">
                    <a:tc>
                      <a:txBody>
                        <a:bodyPr/>
                        <a:lstStyle/>
                        <a:p>
                          <a:endParaRPr lang="en-US"/>
                        </a:p>
                      </a:txBody>
                      <a:tcPr marL="68580" marR="68580" marT="0" marB="0" anchor="ctr">
                        <a:blipFill>
                          <a:blip r:embed="rId4"/>
                          <a:stretch>
                            <a:fillRect l="-1282" t="-1011864" r="-821795" b="-101695"/>
                          </a:stretch>
                        </a:blipFill>
                      </a:tcPr>
                    </a:tc>
                    <a:tc>
                      <a:txBody>
                        <a:bodyPr/>
                        <a:lstStyle/>
                        <a:p>
                          <a:endParaRPr lang="en-US"/>
                        </a:p>
                      </a:txBody>
                      <a:tcPr marL="68580" marR="68580" marT="0" marB="0" anchor="ctr">
                        <a:blipFill>
                          <a:blip r:embed="rId4"/>
                          <a:stretch>
                            <a:fillRect l="-12363" t="-1011864" r="-313" b="-101695"/>
                          </a:stretch>
                        </a:blipFill>
                      </a:tcPr>
                    </a:tc>
                    <a:extLst>
                      <a:ext uri="{0D108BD9-81ED-4DB2-BD59-A6C34878D82A}">
                        <a16:rowId xmlns:a16="http://schemas.microsoft.com/office/drawing/2014/main" val="1794930459"/>
                      </a:ext>
                    </a:extLst>
                  </a:tr>
                  <a:tr h="354838">
                    <a:tc>
                      <a:txBody>
                        <a:bodyPr/>
                        <a:lstStyle/>
                        <a:p>
                          <a:endParaRPr lang="en-US"/>
                        </a:p>
                      </a:txBody>
                      <a:tcPr marL="68580" marR="68580" marT="0" marB="0" anchor="ctr">
                        <a:blipFill>
                          <a:blip r:embed="rId4"/>
                          <a:stretch>
                            <a:fillRect l="-1282" t="-1131034" r="-821795" b="-3448"/>
                          </a:stretch>
                        </a:blipFill>
                      </a:tcPr>
                    </a:tc>
                    <a:tc>
                      <a:txBody>
                        <a:bodyPr/>
                        <a:lstStyle/>
                        <a:p>
                          <a:endParaRPr lang="en-US"/>
                        </a:p>
                      </a:txBody>
                      <a:tcPr marL="68580" marR="68580" marT="0" marB="0" anchor="ctr">
                        <a:blipFill>
                          <a:blip r:embed="rId4"/>
                          <a:stretch>
                            <a:fillRect l="-12363" t="-1131034" r="-313" b="-3448"/>
                          </a:stretch>
                        </a:blipFill>
                      </a:tcPr>
                    </a:tc>
                    <a:extLst>
                      <a:ext uri="{0D108BD9-81ED-4DB2-BD59-A6C34878D82A}">
                        <a16:rowId xmlns:a16="http://schemas.microsoft.com/office/drawing/2014/main" val="575736615"/>
                      </a:ext>
                    </a:extLst>
                  </a:tr>
                </a:tbl>
              </a:graphicData>
            </a:graphic>
          </p:graphicFrame>
        </mc:Fallback>
      </mc:AlternateContent>
      <p:sp>
        <p:nvSpPr>
          <p:cNvPr id="9" name="Rectangle 8"/>
          <p:cNvSpPr/>
          <p:nvPr/>
        </p:nvSpPr>
        <p:spPr>
          <a:xfrm>
            <a:off x="521293" y="1333148"/>
            <a:ext cx="8631252" cy="888762"/>
          </a:xfrm>
          <a:prstGeom prst="rect">
            <a:avLst/>
          </a:prstGeom>
          <a:blipFill>
            <a:blip r:embed="rId5"/>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131511" y="1339796"/>
                <a:ext cx="9358899" cy="9251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a:solidFill>
                                    <a:srgbClr val="FFFF00"/>
                                  </a:solidFill>
                                  <a:latin typeface="Cambria Math" panose="02040503050406030204" pitchFamily="18" charset="0"/>
                                </a:rPr>
                              </m:ctrlPr>
                            </m:sPrePr>
                            <m:sub>
                              <m:r>
                                <a:rPr lang="en-US" sz="2000" i="0">
                                  <a:solidFill>
                                    <a:srgbClr val="FFFF00"/>
                                  </a:solidFill>
                                  <a:latin typeface="Cambria Math" panose="02040503050406030204" pitchFamily="18" charset="0"/>
                                </a:rPr>
                                <m:t>  </m:t>
                              </m:r>
                            </m:sub>
                            <m:sup>
                              <m:r>
                                <a:rPr lang="en-US" sz="2000" i="1">
                                  <a:solidFill>
                                    <a:srgbClr val="FFFF00"/>
                                  </a:solidFill>
                                  <a:latin typeface="Cambria Math" panose="02040503050406030204" pitchFamily="18" charset="0"/>
                                </a:rPr>
                                <m:t>𝐼</m:t>
                              </m:r>
                            </m:sup>
                            <m:e>
                              <m:acc>
                                <m:accPr>
                                  <m:chr m:val="́"/>
                                  <m:ctrlPr>
                                    <a:rPr lang="en-US" sz="2000" i="1">
                                      <a:solidFill>
                                        <a:srgbClr val="FFFF00"/>
                                      </a:solidFill>
                                      <a:latin typeface="Cambria Math" panose="02040503050406030204" pitchFamily="18" charset="0"/>
                                    </a:rPr>
                                  </m:ctrlPr>
                                </m:accPr>
                                <m:e>
                                  <m:r>
                                    <m:rPr>
                                      <m:nor/>
                                    </m:rPr>
                                    <a:rPr lang="en-US" sz="2000" i="1">
                                      <a:solidFill>
                                        <a:srgbClr val="FFFF00"/>
                                      </a:solidFill>
                                      <a:latin typeface="Cambria Math" panose="02040503050406030204" pitchFamily="18" charset="0"/>
                                    </a:rPr>
                                    <m:t>x</m:t>
                                  </m:r>
                                </m:e>
                              </m:acc>
                            </m:e>
                          </m:sPre>
                          <m:r>
                            <a:rPr lang="en-US" sz="2000" i="0">
                              <a:solidFill>
                                <a:srgbClr val="FFFF00"/>
                              </a:solidFill>
                              <a:latin typeface="Cambria Math" panose="02040503050406030204" pitchFamily="18" charset="0"/>
                            </a:rPr>
                            <m:t>=&amp;</m:t>
                          </m:r>
                          <m:sSup>
                            <m:sSupPr>
                              <m:ctrlPr>
                                <a:rPr lang="en-US" sz="2000" i="1">
                                  <a:solidFill>
                                    <a:srgbClr val="FFFF00"/>
                                  </a:solidFill>
                                  <a:latin typeface="Cambria Math" panose="02040503050406030204" pitchFamily="18" charset="0"/>
                                </a:rPr>
                              </m:ctrlPr>
                            </m:sSupPr>
                            <m:e>
                              <m:sSub>
                                <m:sSubPr>
                                  <m:ctrlPr>
                                    <a:rPr lang="en-US" sz="2000" i="1">
                                      <a:solidFill>
                                        <a:srgbClr val="FFFF00"/>
                                      </a:solidFill>
                                      <a:latin typeface="Cambria Math" panose="02040503050406030204" pitchFamily="18" charset="0"/>
                                    </a:rPr>
                                  </m:ctrlPr>
                                </m:sSubPr>
                                <m:e>
                                  <m:r>
                                    <a:rPr lang="en-US" sz="2000" i="1">
                                      <a:solidFill>
                                        <a:srgbClr val="FFFF00"/>
                                      </a:solidFill>
                                      <a:latin typeface="Cambria Math" panose="02040503050406030204" pitchFamily="18" charset="0"/>
                                    </a:rPr>
                                    <m:t>𝑅</m:t>
                                  </m:r>
                                </m:e>
                                <m:sub>
                                  <m:r>
                                    <a:rPr lang="en-US" sz="2000" i="1">
                                      <a:solidFill>
                                        <a:srgbClr val="FFFF00"/>
                                      </a:solidFill>
                                      <a:latin typeface="Cambria Math" panose="02040503050406030204" pitchFamily="18" charset="0"/>
                                    </a:rPr>
                                    <m:t>𝑖</m:t>
                                  </m:r>
                                </m:sub>
                              </m:sSub>
                            </m:e>
                            <m:sup>
                              <m:r>
                                <a:rPr lang="en-US" sz="2000" i="1">
                                  <a:solidFill>
                                    <a:srgbClr val="FFFF00"/>
                                  </a:solidFill>
                                  <a:latin typeface="Cambria Math" panose="02040503050406030204" pitchFamily="18" charset="0"/>
                                </a:rPr>
                                <m:t>𝑇</m:t>
                              </m:r>
                            </m:sup>
                          </m:sSup>
                          <m:d>
                            <m:dPr>
                              <m:ctrlPr>
                                <a:rPr lang="en-US" sz="2000" i="1">
                                  <a:solidFill>
                                    <a:srgbClr val="FFFF00"/>
                                  </a:solidFill>
                                  <a:latin typeface="Cambria Math" panose="02040503050406030204" pitchFamily="18" charset="0"/>
                                </a:rPr>
                              </m:ctrlPr>
                            </m:dPr>
                            <m:e>
                              <m:sSub>
                                <m:sSubPr>
                                  <m:ctrlPr>
                                    <a:rPr lang="en-US" sz="2000" i="1">
                                      <a:solidFill>
                                        <a:srgbClr val="FFFF00"/>
                                      </a:solidFill>
                                      <a:latin typeface="Cambria Math" panose="02040503050406030204" pitchFamily="18" charset="0"/>
                                    </a:rPr>
                                  </m:ctrlPr>
                                </m:sSubPr>
                                <m:e>
                                  <m:acc>
                                    <m:accPr>
                                      <m:chr m:val="́"/>
                                      <m:ctrlPr>
                                        <a:rPr lang="en-US" sz="2000" i="1">
                                          <a:solidFill>
                                            <a:srgbClr val="FFFF00"/>
                                          </a:solidFill>
                                          <a:latin typeface="Cambria Math" panose="02040503050406030204" pitchFamily="18" charset="0"/>
                                        </a:rPr>
                                      </m:ctrlPr>
                                    </m:accPr>
                                    <m:e>
                                      <m:r>
                                        <a:rPr lang="en-US" sz="2000" i="1">
                                          <a:solidFill>
                                            <a:srgbClr val="FFFF00"/>
                                          </a:solidFill>
                                          <a:latin typeface="Cambria Math" panose="02040503050406030204" pitchFamily="18" charset="0"/>
                                        </a:rPr>
                                        <m:t>𝑑</m:t>
                                      </m:r>
                                    </m:e>
                                  </m:acc>
                                </m:e>
                                <m:sub>
                                  <m:r>
                                    <a:rPr lang="en-US" sz="2000" i="1">
                                      <a:solidFill>
                                        <a:srgbClr val="FFFF00"/>
                                      </a:solidFill>
                                      <a:latin typeface="Cambria Math" panose="02040503050406030204" pitchFamily="18" charset="0"/>
                                    </a:rPr>
                                    <m:t>𝑒</m:t>
                                  </m:r>
                                </m:sub>
                              </m:sSub>
                              <m:r>
                                <a:rPr lang="en-US" sz="2000" i="0">
                                  <a:solidFill>
                                    <a:srgbClr val="FFFF00"/>
                                  </a:solidFill>
                                  <a:latin typeface="Cambria Math" panose="02040503050406030204" pitchFamily="18" charset="0"/>
                                </a:rPr>
                                <m:t> </m:t>
                              </m:r>
                              <m:sSub>
                                <m:sSubPr>
                                  <m:ctrlPr>
                                    <a:rPr lang="en-US" sz="200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𝒕</m:t>
                                  </m:r>
                                </m:e>
                                <m:sub>
                                  <m:r>
                                    <a:rPr lang="en-US" sz="2000" b="0" i="1">
                                      <a:solidFill>
                                        <a:srgbClr val="FFFF00"/>
                                      </a:solidFill>
                                      <a:latin typeface="Cambria Math" panose="02040503050406030204" pitchFamily="18" charset="0"/>
                                    </a:rPr>
                                    <m:t>𝑖</m:t>
                                  </m:r>
                                </m:sub>
                              </m:sSub>
                            </m:e>
                          </m:d>
                          <m:r>
                            <a:rPr lang="en-US" sz="2000" b="0" i="0" smtClean="0">
                              <a:solidFill>
                                <a:srgbClr val="FFFF00"/>
                              </a:solidFill>
                              <a:latin typeface="Cambria Math" panose="02040503050406030204" pitchFamily="18" charset="0"/>
                            </a:rPr>
                            <m:t>&amp;+</m:t>
                          </m:r>
                          <m:f>
                            <m:fPr>
                              <m:ctrlPr>
                                <a:rPr lang="en-US" sz="2000" b="0" i="1">
                                  <a:solidFill>
                                    <a:srgbClr val="FFFF00"/>
                                  </a:solidFill>
                                  <a:latin typeface="Cambria Math" panose="02040503050406030204" pitchFamily="18" charset="0"/>
                                </a:rPr>
                              </m:ctrlPr>
                            </m:fPr>
                            <m:num>
                              <m:d>
                                <m:dPr>
                                  <m:ctrlPr>
                                    <a:rPr lang="en-US" sz="2000" b="0" i="1">
                                      <a:solidFill>
                                        <a:srgbClr val="FFFF00"/>
                                      </a:solidFill>
                                      <a:latin typeface="Cambria Math" panose="02040503050406030204" pitchFamily="18" charset="0"/>
                                    </a:rPr>
                                  </m:ctrlPr>
                                </m:dPr>
                                <m:e>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Sub>
                                  <m:d>
                                    <m:dPr>
                                      <m:ctrlPr>
                                        <a:rPr lang="en-US" sz="2000" b="0" i="1">
                                          <a:solidFill>
                                            <a:srgbClr val="FFFF00"/>
                                          </a:solidFill>
                                          <a:latin typeface="Cambria Math" panose="02040503050406030204" pitchFamily="18" charset="0"/>
                                        </a:rPr>
                                      </m:ctrlPr>
                                    </m:dPr>
                                    <m:e>
                                      <m:r>
                                        <a:rPr lang="en-US" sz="2000" b="0" i="0">
                                          <a:solidFill>
                                            <a:srgbClr val="FFFF00"/>
                                          </a:solidFill>
                                          <a:latin typeface="Cambria Math" panose="02040503050406030204" pitchFamily="18" charset="0"/>
                                        </a:rPr>
                                        <m:t>3</m:t>
                                      </m:r>
                                    </m:e>
                                  </m:d>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𝑧</m:t>
                                          </m:r>
                                        </m:e>
                                      </m:acc>
                                    </m:e>
                                    <m:sub>
                                      <m:r>
                                        <a:rPr lang="en-US" sz="2000" b="0" i="1">
                                          <a:solidFill>
                                            <a:srgbClr val="FFFF00"/>
                                          </a:solidFill>
                                          <a:latin typeface="Cambria Math" panose="02040503050406030204" pitchFamily="18" charset="0"/>
                                        </a:rPr>
                                        <m:t>𝑜</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𝑑</m:t>
                                          </m:r>
                                        </m:e>
                                      </m:acc>
                                    </m:e>
                                    <m:sub>
                                      <m:r>
                                        <a:rPr lang="en-US" sz="2000" b="0" i="1">
                                          <a:solidFill>
                                            <a:srgbClr val="FFFF00"/>
                                          </a:solidFill>
                                          <a:latin typeface="Cambria Math" panose="02040503050406030204" pitchFamily="18" charset="0"/>
                                        </a:rPr>
                                        <m:t>𝑒</m:t>
                                      </m:r>
                                    </m:sub>
                                  </m:sSub>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num>
                            <m:den>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den>
                          </m:f>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1">
                                          <a:solidFill>
                                            <a:srgbClr val="FFFF00"/>
                                          </a:solidFill>
                                          <a:latin typeface="Cambria Math" panose="02040503050406030204" pitchFamily="18" charset="0"/>
                                        </a:rPr>
                                        <m:t>𝑖</m:t>
                                      </m:r>
                                    </m:sub>
                                  </m:sSub>
                                </m:e>
                                <m:sup>
                                  <m:r>
                                    <a:rPr lang="en-US" sz="2000" b="0" i="1">
                                      <a:solidFill>
                                        <a:srgbClr val="FFFF00"/>
                                      </a:solidFill>
                                      <a:latin typeface="Cambria Math" panose="02040503050406030204" pitchFamily="18" charset="0"/>
                                    </a:rPr>
                                    <m:t>𝑇</m:t>
                                  </m:r>
                                </m:sup>
                              </m:sSup>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31511" y="1339796"/>
                <a:ext cx="9358899" cy="92512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947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p:cNvSpPr txBox="1"/>
              <p:nvPr/>
            </p:nvSpPr>
            <p:spPr>
              <a:xfrm>
                <a:off x="273377" y="0"/>
                <a:ext cx="9715737"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273377" y="0"/>
                <a:ext cx="9715737" cy="584775"/>
              </a:xfrm>
              <a:prstGeom prst="rect">
                <a:avLst/>
              </a:prstGeom>
              <a:blipFill>
                <a:blip r:embed="rId3"/>
                <a:stretch>
                  <a:fillRect l="-1694" t="-14583" r="-1380" b="-39583"/>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833896"/>
            <a:ext cx="6034484" cy="2715767"/>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3320"/>
            <a:ext cx="6035040" cy="2898240"/>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6945350" y="4981675"/>
                <a:ext cx="3075329" cy="1284198"/>
              </a:xfrm>
              <a:prstGeom prst="rect">
                <a:avLst/>
              </a:prstGeom>
              <a:noFill/>
            </p:spPr>
            <p:txBody>
              <a:bodyPr wrap="none" rtlCol="0">
                <a:spAutoFit/>
              </a:bodyPr>
              <a:lstStyle>
                <a:defPPr>
                  <a:defRPr lang="en-US"/>
                </a:defPPr>
                <a:lvl1pPr>
                  <a:defRPr sz="1400" b="0">
                    <a:solidFill>
                      <a:schemeClr val="accent5">
                        <a:lumMod val="75000"/>
                      </a:schemeClr>
                    </a:solidFill>
                    <a:latin typeface="Cambria Math" panose="02040503050406030204" pitchFamily="18" charset="0"/>
                  </a:defRPr>
                </a:lvl1pPr>
              </a:lstStyle>
              <a:p>
                <a:r>
                  <a:rPr lang="en-US" sz="1600" dirty="0">
                    <a:solidFill>
                      <a:srgbClr val="FFC000"/>
                    </a:solidFill>
                  </a:rPr>
                  <a:t>Homography (independent of Z):</a:t>
                </a:r>
              </a:p>
              <a:p>
                <a:endParaRPr lang="en-US" sz="1600" dirty="0">
                  <a:solidFill>
                    <a:srgbClr val="FFC000"/>
                  </a:solidFill>
                </a:endParaRPr>
              </a:p>
              <a:p>
                <a:pPr/>
                <a14:m>
                  <m:oMathPara xmlns:m="http://schemas.openxmlformats.org/officeDocument/2006/math">
                    <m:oMathParaPr>
                      <m:jc m:val="centerGroup"/>
                    </m:oMathParaPr>
                    <m:oMath xmlns:m="http://schemas.openxmlformats.org/officeDocument/2006/math">
                      <m:r>
                        <a:rPr lang="en-US" sz="1600">
                          <a:solidFill>
                            <a:srgbClr val="FFC000"/>
                          </a:solidFill>
                          <a:latin typeface="Cambria Math" panose="02040503050406030204" pitchFamily="18" charset="0"/>
                        </a:rPr>
                        <m:t>𝐻</m:t>
                      </m:r>
                      <m:r>
                        <a:rPr lang="en-US" sz="1600">
                          <a:solidFill>
                            <a:srgbClr val="FFC000"/>
                          </a:solidFill>
                          <a:latin typeface="Cambria Math" panose="02040503050406030204" pitchFamily="18" charset="0"/>
                        </a:rPr>
                        <m:t>=</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C000"/>
                                    </a:solidFill>
                                    <a:latin typeface="Cambria Math" panose="02040503050406030204" pitchFamily="18" charset="0"/>
                                  </a:rPr>
                                  <m:t>a</m:t>
                                </m:r>
                              </m:e>
                              <m:e>
                                <m:r>
                                  <m:rPr>
                                    <m:sty m:val="p"/>
                                  </m:rPr>
                                  <a:rPr lang="en-US" sz="1600" b="0" i="0" smtClean="0">
                                    <a:solidFill>
                                      <a:srgbClr val="FFC000"/>
                                    </a:solidFill>
                                    <a:latin typeface="Cambria Math" panose="02040503050406030204" pitchFamily="18" charset="0"/>
                                  </a:rPr>
                                  <m:t>b</m:t>
                                </m:r>
                              </m:e>
                              <m:e>
                                <m:r>
                                  <m:rPr>
                                    <m:sty m:val="p"/>
                                  </m:rPr>
                                  <a:rPr lang="en-US" sz="1600" b="0" i="0" smtClean="0">
                                    <a:solidFill>
                                      <a:srgbClr val="FFC000"/>
                                    </a:solidFill>
                                    <a:latin typeface="Cambria Math" panose="02040503050406030204" pitchFamily="18" charset="0"/>
                                  </a:rPr>
                                  <m:t>c</m:t>
                                </m:r>
                              </m:e>
                            </m:mr>
                            <m:mr>
                              <m:e>
                                <m:r>
                                  <m:rPr>
                                    <m:sty m:val="p"/>
                                  </m:rPr>
                                  <a:rPr lang="en-US" sz="1600" b="0" i="0" smtClean="0">
                                    <a:solidFill>
                                      <a:srgbClr val="FFC000"/>
                                    </a:solidFill>
                                    <a:latin typeface="Cambria Math" panose="02040503050406030204" pitchFamily="18" charset="0"/>
                                  </a:rPr>
                                  <m:t>d</m:t>
                                </m:r>
                              </m:e>
                              <m:e>
                                <m:r>
                                  <m:rPr>
                                    <m:sty m:val="p"/>
                                  </m:rPr>
                                  <a:rPr lang="en-US" sz="1600" b="0" i="0" smtClean="0">
                                    <a:solidFill>
                                      <a:srgbClr val="FFC000"/>
                                    </a:solidFill>
                                    <a:latin typeface="Cambria Math" panose="02040503050406030204" pitchFamily="18" charset="0"/>
                                  </a:rPr>
                                  <m:t>e</m:t>
                                </m:r>
                              </m:e>
                              <m:e>
                                <m:r>
                                  <m:rPr>
                                    <m:sty m:val="p"/>
                                  </m:rPr>
                                  <a:rPr lang="en-US" sz="1600" b="0" i="0" smtClean="0">
                                    <a:solidFill>
                                      <a:srgbClr val="FFC000"/>
                                    </a:solidFill>
                                    <a:latin typeface="Cambria Math" panose="02040503050406030204" pitchFamily="18" charset="0"/>
                                  </a:rPr>
                                  <m:t>f</m:t>
                                </m:r>
                              </m:e>
                            </m:mr>
                            <m:mr>
                              <m:e>
                                <m:r>
                                  <m:rPr>
                                    <m:sty m:val="p"/>
                                  </m:rPr>
                                  <a:rPr lang="en-US" sz="1600" b="0" i="0" smtClean="0">
                                    <a:solidFill>
                                      <a:srgbClr val="FFC000"/>
                                    </a:solidFill>
                                    <a:latin typeface="Cambria Math" panose="02040503050406030204" pitchFamily="18" charset="0"/>
                                  </a:rPr>
                                  <m:t>g</m:t>
                                </m:r>
                              </m:e>
                              <m:e>
                                <m:r>
                                  <m:rPr>
                                    <m:sty m:val="p"/>
                                  </m:rPr>
                                  <a:rPr lang="en-US" sz="1600" b="0" i="0" smtClean="0">
                                    <a:solidFill>
                                      <a:srgbClr val="FFC000"/>
                                    </a:solidFill>
                                    <a:latin typeface="Cambria Math" panose="02040503050406030204" pitchFamily="18" charset="0"/>
                                  </a:rPr>
                                  <m:t>h</m:t>
                                </m:r>
                              </m:e>
                              <m:e>
                                <m:r>
                                  <a:rPr lang="en-US" sz="1600">
                                    <a:solidFill>
                                      <a:srgbClr val="FFC000"/>
                                    </a:solidFill>
                                    <a:latin typeface="Cambria Math" panose="02040503050406030204" pitchFamily="18" charset="0"/>
                                  </a:rPr>
                                  <m:t>1</m:t>
                                </m:r>
                              </m:e>
                            </m:mr>
                          </m:m>
                        </m:e>
                      </m:d>
                    </m:oMath>
                  </m:oMathPara>
                </a14:m>
                <a:endParaRPr lang="en-US" sz="1600" dirty="0">
                  <a:solidFill>
                    <a:srgbClr val="FFC000"/>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6945350" y="4981675"/>
                <a:ext cx="3075329" cy="1284198"/>
              </a:xfrm>
              <a:prstGeom prst="rect">
                <a:avLst/>
              </a:prstGeom>
              <a:blipFill>
                <a:blip r:embed="rId8"/>
                <a:stretch>
                  <a:fillRect l="-990" t="-1896" r="-198"/>
                </a:stretch>
              </a:blipFill>
            </p:spPr>
            <p:txBody>
              <a:bodyPr/>
              <a:lstStyle/>
              <a:p>
                <a:r>
                  <a:rPr lang="en-US">
                    <a:noFill/>
                  </a:rPr>
                  <a:t> </a:t>
                </a:r>
              </a:p>
            </p:txBody>
          </p:sp>
        </mc:Fallback>
      </mc:AlternateContent>
    </p:spTree>
    <p:extLst>
      <p:ext uri="{BB962C8B-B14F-4D97-AF65-F5344CB8AC3E}">
        <p14:creationId xmlns:p14="http://schemas.microsoft.com/office/powerpoint/2010/main" val="3251527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p:cNvSpPr txBox="1"/>
              <p:nvPr/>
            </p:nvSpPr>
            <p:spPr>
              <a:xfrm>
                <a:off x="273377" y="0"/>
                <a:ext cx="9715737"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273377" y="0"/>
                <a:ext cx="9715737" cy="584775"/>
              </a:xfrm>
              <a:prstGeom prst="rect">
                <a:avLst/>
              </a:prstGeom>
              <a:blipFill>
                <a:blip r:embed="rId3"/>
                <a:stretch>
                  <a:fillRect l="-1694" t="-14583" r="-1380" b="-39583"/>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833896"/>
            <a:ext cx="6034484" cy="2715766"/>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3320"/>
            <a:ext cx="6035040" cy="2898240"/>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7036866" y="4803913"/>
                <a:ext cx="3120213" cy="1235979"/>
              </a:xfrm>
              <a:prstGeom prst="rect">
                <a:avLst/>
              </a:prstGeom>
            </p:spPr>
            <p:txBody>
              <a:bodyPr wrap="none" rtlCol="0">
                <a:spAutoFit/>
              </a:bodyPr>
              <a:lstStyle/>
              <a:p>
                <a:r>
                  <a:rPr lang="en-US" sz="1600" dirty="0">
                    <a:solidFill>
                      <a:srgbClr val="FFC000"/>
                    </a:solidFill>
                    <a:latin typeface="Cambria Math" panose="02040503050406030204" pitchFamily="18" charset="0"/>
                  </a:rPr>
                  <a:t>Homography (in dependent of Z):</a:t>
                </a:r>
              </a:p>
              <a:p>
                <a:endParaRPr lang="en-US" sz="1600" dirty="0">
                  <a:solidFill>
                    <a:srgbClr val="FFC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1600">
                          <a:solidFill>
                            <a:srgbClr val="FFC000"/>
                          </a:solidFill>
                          <a:latin typeface="Cambria Math" panose="02040503050406030204" pitchFamily="18" charset="0"/>
                        </a:rPr>
                        <m:t>H</m:t>
                      </m:r>
                      <m:r>
                        <a:rPr lang="en-US" sz="1600">
                          <a:solidFill>
                            <a:srgbClr val="FFC000"/>
                          </a:solidFill>
                          <a:latin typeface="Cambria Math" panose="02040503050406030204" pitchFamily="18" charset="0"/>
                        </a:rPr>
                        <m:t>=</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0000"/>
                                    </a:solidFill>
                                    <a:latin typeface="Cambria Math" panose="02040503050406030204" pitchFamily="18" charset="0"/>
                                  </a:rPr>
                                  <m:t>a</m:t>
                                </m:r>
                              </m:e>
                              <m:e>
                                <m:r>
                                  <a:rPr lang="en-US" sz="1600" smtClean="0">
                                    <a:solidFill>
                                      <a:schemeClr val="accent4">
                                        <a:lumMod val="75000"/>
                                      </a:schemeClr>
                                    </a:solidFill>
                                    <a:latin typeface="Cambria Math" panose="02040503050406030204" pitchFamily="18" charset="0"/>
                                  </a:rPr>
                                  <m:t>0</m:t>
                                </m:r>
                              </m:e>
                              <m:e>
                                <m:r>
                                  <m:rPr>
                                    <m:sty m:val="p"/>
                                  </m:rPr>
                                  <a:rPr lang="en-US" sz="1600" b="0" i="0" smtClean="0">
                                    <a:solidFill>
                                      <a:srgbClr val="FFC000"/>
                                    </a:solidFill>
                                    <a:latin typeface="Cambria Math" panose="02040503050406030204" pitchFamily="18" charset="0"/>
                                  </a:rPr>
                                  <m:t>c</m:t>
                                </m:r>
                              </m:e>
                            </m:mr>
                            <m:mr>
                              <m:e>
                                <m:r>
                                  <a:rPr lang="en-US" sz="1600" smtClean="0">
                                    <a:solidFill>
                                      <a:schemeClr val="accent4">
                                        <a:lumMod val="75000"/>
                                      </a:schemeClr>
                                    </a:solidFill>
                                    <a:latin typeface="Cambria Math" panose="02040503050406030204" pitchFamily="18" charset="0"/>
                                  </a:rPr>
                                  <m:t>0</m:t>
                                </m:r>
                              </m:e>
                              <m:e>
                                <m:r>
                                  <m:rPr>
                                    <m:sty m:val="p"/>
                                  </m:rPr>
                                  <a:rPr lang="en-US" sz="1600" b="0" i="0" smtClean="0">
                                    <a:solidFill>
                                      <a:srgbClr val="FF0000"/>
                                    </a:solidFill>
                                    <a:latin typeface="Cambria Math" panose="02040503050406030204" pitchFamily="18" charset="0"/>
                                  </a:rPr>
                                  <m:t>a</m:t>
                                </m:r>
                              </m:e>
                              <m:e>
                                <m:r>
                                  <m:rPr>
                                    <m:sty m:val="p"/>
                                  </m:rPr>
                                  <a:rPr lang="en-US" sz="1600" b="0" i="0" smtClean="0">
                                    <a:solidFill>
                                      <a:srgbClr val="FFC000"/>
                                    </a:solidFill>
                                    <a:latin typeface="Cambria Math" panose="02040503050406030204" pitchFamily="18" charset="0"/>
                                  </a:rPr>
                                  <m:t>f</m:t>
                                </m:r>
                              </m:e>
                            </m:mr>
                            <m:mr>
                              <m:e>
                                <m:r>
                                  <a:rPr lang="en-US" sz="1600" smtClean="0">
                                    <a:solidFill>
                                      <a:schemeClr val="accent4">
                                        <a:lumMod val="75000"/>
                                      </a:schemeClr>
                                    </a:solidFill>
                                    <a:latin typeface="Cambria Math" panose="02040503050406030204" pitchFamily="18" charset="0"/>
                                  </a:rPr>
                                  <m:t>0</m:t>
                                </m:r>
                              </m:e>
                              <m:e>
                                <m:r>
                                  <a:rPr lang="en-US" sz="1600" smtClean="0">
                                    <a:solidFill>
                                      <a:schemeClr val="accent4">
                                        <a:lumMod val="75000"/>
                                      </a:schemeClr>
                                    </a:solidFill>
                                    <a:latin typeface="Cambria Math" panose="02040503050406030204" pitchFamily="18" charset="0"/>
                                  </a:rPr>
                                  <m:t>0</m:t>
                                </m:r>
                              </m:e>
                              <m:e>
                                <m:r>
                                  <a:rPr lang="en-US" sz="1600">
                                    <a:solidFill>
                                      <a:srgbClr val="FFC000"/>
                                    </a:solidFill>
                                    <a:latin typeface="Cambria Math" panose="02040503050406030204" pitchFamily="18" charset="0"/>
                                  </a:rPr>
                                  <m:t>1</m:t>
                                </m:r>
                              </m:e>
                            </m:mr>
                          </m:m>
                        </m:e>
                      </m:d>
                    </m:oMath>
                  </m:oMathPara>
                </a14:m>
                <a:endParaRPr lang="en-US" sz="1600" dirty="0">
                  <a:solidFill>
                    <a:srgbClr val="FFC000"/>
                  </a:solidFill>
                  <a:latin typeface="Cambria Math" panose="020405030504060302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7036866" y="4803913"/>
                <a:ext cx="3120213" cy="1235979"/>
              </a:xfrm>
              <a:prstGeom prst="rect">
                <a:avLst/>
              </a:prstGeom>
              <a:blipFill>
                <a:blip r:embed="rId8"/>
                <a:stretch>
                  <a:fillRect l="-977" t="-1970" r="-195"/>
                </a:stretch>
              </a:blipFill>
            </p:spPr>
            <p:txBody>
              <a:bodyPr/>
              <a:lstStyle/>
              <a:p>
                <a:r>
                  <a:rPr lang="en-US">
                    <a:noFill/>
                  </a:rPr>
                  <a:t> </a:t>
                </a:r>
              </a:p>
            </p:txBody>
          </p:sp>
        </mc:Fallback>
      </mc:AlternateContent>
    </p:spTree>
    <p:extLst>
      <p:ext uri="{BB962C8B-B14F-4D97-AF65-F5344CB8AC3E}">
        <p14:creationId xmlns:p14="http://schemas.microsoft.com/office/powerpoint/2010/main" val="3532772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p:cNvSpPr txBox="1"/>
              <p:nvPr/>
            </p:nvSpPr>
            <p:spPr>
              <a:xfrm>
                <a:off x="273377" y="0"/>
                <a:ext cx="9855198"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273377" y="0"/>
                <a:ext cx="9855198" cy="584775"/>
              </a:xfrm>
              <a:prstGeom prst="rect">
                <a:avLst/>
              </a:prstGeom>
              <a:blipFill>
                <a:blip r:embed="rId2"/>
                <a:stretch>
                  <a:fillRect l="-1670" t="-14583" b="-39583"/>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3896"/>
            <a:ext cx="6034481" cy="2715766"/>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3320"/>
            <a:ext cx="6035040" cy="289824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434984" y="1803164"/>
                <a:ext cx="5486400" cy="4588564"/>
              </a:xfrm>
              <a:prstGeom prst="rect">
                <a:avLst/>
              </a:prstGeom>
              <a:noFill/>
            </p:spPr>
            <p:txBody>
              <a:bodyPr wrap="square" rtlCol="0">
                <a:spAutoFit/>
              </a:bodyPr>
              <a:lstStyle/>
              <a:p>
                <a:r>
                  <a:rPr lang="en-US" b="1" dirty="0">
                    <a:solidFill>
                      <a:srgbClr val="00CC66"/>
                    </a:solidFill>
                  </a:rPr>
                  <a:t>Main takeaways (lens rotation about the ENPP)</a:t>
                </a:r>
                <a:endParaRPr lang="en-US" dirty="0">
                  <a:solidFill>
                    <a:schemeClr val="bg1">
                      <a:lumMod val="85000"/>
                    </a:schemeClr>
                  </a:solidFill>
                </a:endParaRPr>
              </a:p>
              <a:p>
                <a:endParaRPr lang="en-US" dirty="0">
                  <a:solidFill>
                    <a:schemeClr val="bg1">
                      <a:lumMod val="85000"/>
                    </a:schemeClr>
                  </a:solidFill>
                </a:endParaRPr>
              </a:p>
              <a:p>
                <a:r>
                  <a:rPr lang="en-US" dirty="0">
                    <a:solidFill>
                      <a:srgbClr val="FF66CC"/>
                    </a:solidFill>
                  </a:rPr>
                  <a:t>Claim #1:</a:t>
                </a:r>
                <a:r>
                  <a:rPr lang="en-US" dirty="0">
                    <a:solidFill>
                      <a:schemeClr val="bg1">
                        <a:lumMod val="85000"/>
                      </a:schemeClr>
                    </a:solidFill>
                  </a:rPr>
                  <a:t> The image field shift is dependent on pupil magnification; </a:t>
                </a:r>
                <a:r>
                  <a:rPr lang="en-US" strike="sngStrike" dirty="0">
                    <a:solidFill>
                      <a:schemeClr val="bg1">
                        <a:lumMod val="85000"/>
                      </a:schemeClr>
                    </a:solidFill>
                  </a:rPr>
                  <a:t>larger for </a:t>
                </a:r>
                <a14:m>
                  <m:oMath xmlns:m="http://schemas.openxmlformats.org/officeDocument/2006/math">
                    <m:sSub>
                      <m:sSubPr>
                        <m:ctrlPr>
                          <a:rPr lang="en-US" b="0" i="1" strike="sngStrike" smtClean="0">
                            <a:solidFill>
                              <a:schemeClr val="bg1">
                                <a:lumMod val="85000"/>
                              </a:schemeClr>
                            </a:solidFill>
                            <a:latin typeface="Cambria Math" panose="02040503050406030204" pitchFamily="18" charset="0"/>
                          </a:rPr>
                        </m:ctrlPr>
                      </m:sSubPr>
                      <m:e>
                        <m:r>
                          <a:rPr lang="en-US" b="0" i="1" strike="sngStrike" smtClean="0">
                            <a:solidFill>
                              <a:schemeClr val="bg1">
                                <a:lumMod val="85000"/>
                              </a:schemeClr>
                            </a:solidFill>
                            <a:latin typeface="Cambria Math" panose="02040503050406030204" pitchFamily="18" charset="0"/>
                          </a:rPr>
                          <m:t>𝑚</m:t>
                        </m:r>
                      </m:e>
                      <m:sub>
                        <m:r>
                          <a:rPr lang="en-US" b="0" i="1" strike="sngStrike" smtClean="0">
                            <a:solidFill>
                              <a:schemeClr val="bg1">
                                <a:lumMod val="85000"/>
                              </a:schemeClr>
                            </a:solidFill>
                            <a:latin typeface="Cambria Math" panose="02040503050406030204" pitchFamily="18" charset="0"/>
                          </a:rPr>
                          <m:t>𝑝</m:t>
                        </m:r>
                      </m:sub>
                    </m:sSub>
                    <m:r>
                      <a:rPr lang="en-US" b="0" i="1" strike="sngStrike" smtClean="0">
                        <a:solidFill>
                          <a:schemeClr val="bg1">
                            <a:lumMod val="85000"/>
                          </a:schemeClr>
                        </a:solidFill>
                        <a:latin typeface="Cambria Math" panose="02040503050406030204" pitchFamily="18" charset="0"/>
                      </a:rPr>
                      <m:t>&gt;1</m:t>
                    </m:r>
                  </m:oMath>
                </a14:m>
                <a:r>
                  <a:rPr lang="en-US" dirty="0">
                    <a:solidFill>
                      <a:schemeClr val="bg1">
                        <a:lumMod val="85000"/>
                      </a:schemeClr>
                    </a:solidFill>
                  </a:rPr>
                  <a:t>.</a:t>
                </a:r>
              </a:p>
              <a:p>
                <a:endParaRPr lang="en-US" dirty="0">
                  <a:solidFill>
                    <a:schemeClr val="bg1">
                      <a:lumMod val="85000"/>
                    </a:schemeClr>
                  </a:solidFill>
                </a:endParaRPr>
              </a:p>
              <a:p>
                <a:r>
                  <a:rPr lang="en-US" dirty="0">
                    <a:solidFill>
                      <a:srgbClr val="FF66CC"/>
                    </a:solidFill>
                  </a:rPr>
                  <a:t>Claim #2:</a:t>
                </a:r>
                <a:r>
                  <a:rPr lang="en-US" dirty="0">
                    <a:solidFill>
                      <a:schemeClr val="bg1">
                        <a:lumMod val="85000"/>
                      </a:schemeClr>
                    </a:solidFill>
                  </a:rPr>
                  <a:t> The shift is field dependent. The standard deviation of the length of translation vectors is non-zero. </a:t>
                </a:r>
              </a:p>
              <a:p>
                <a:endParaRPr lang="en-US" dirty="0">
                  <a:solidFill>
                    <a:schemeClr val="bg1">
                      <a:lumMod val="85000"/>
                    </a:schemeClr>
                  </a:solidFill>
                </a:endParaRPr>
              </a:p>
              <a:p>
                <a:r>
                  <a:rPr lang="en-US" dirty="0">
                    <a:solidFill>
                      <a:srgbClr val="FF66CC"/>
                    </a:solidFill>
                  </a:rPr>
                  <a:t>Claim #3:</a:t>
                </a:r>
                <a:r>
                  <a:rPr lang="en-US" dirty="0">
                    <a:solidFill>
                      <a:schemeClr val="bg1">
                        <a:lumMod val="85000"/>
                      </a:schemeClr>
                    </a:solidFill>
                  </a:rPr>
                  <a:t> The shift/distortion is independent of object distance. i.e. rotation of the lens about the ENPP </a:t>
                </a:r>
                <a:r>
                  <a:rPr lang="en-US" dirty="0">
                    <a:solidFill>
                      <a:srgbClr val="FFFF00"/>
                    </a:solidFill>
                  </a:rPr>
                  <a:t>does not introduce any parallax </a:t>
                </a:r>
                <a:r>
                  <a:rPr lang="en-US" dirty="0">
                    <a:solidFill>
                      <a:schemeClr val="bg1">
                        <a:lumMod val="85000"/>
                      </a:schemeClr>
                    </a:solidFill>
                  </a:rPr>
                  <a:t>(for all pupil magnification).</a:t>
                </a:r>
              </a:p>
              <a:p>
                <a:endParaRPr lang="en-US" dirty="0">
                  <a:solidFill>
                    <a:schemeClr val="bg1">
                      <a:lumMod val="85000"/>
                    </a:schemeClr>
                  </a:solidFill>
                </a:endParaRPr>
              </a:p>
              <a:p>
                <a:r>
                  <a:rPr lang="en-US" dirty="0">
                    <a:solidFill>
                      <a:srgbClr val="FF66CC"/>
                    </a:solidFill>
                  </a:rPr>
                  <a:t>Claim #4:</a:t>
                </a:r>
                <a:r>
                  <a:rPr lang="en-US" dirty="0">
                    <a:solidFill>
                      <a:schemeClr val="bg1">
                        <a:lumMod val="85000"/>
                      </a:schemeClr>
                    </a:solidFill>
                  </a:rPr>
                  <a:t> If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r>
                      <a:rPr lang="en-US" b="0" i="1" smtClean="0">
                        <a:solidFill>
                          <a:schemeClr val="bg1">
                            <a:lumMod val="85000"/>
                          </a:schemeClr>
                        </a:solidFill>
                        <a:latin typeface="Cambria Math" panose="02040503050406030204" pitchFamily="18" charset="0"/>
                      </a:rPr>
                      <m:t>≠1</m:t>
                    </m:r>
                  </m:oMath>
                </a14:m>
                <a:r>
                  <a:rPr lang="en-US" dirty="0">
                    <a:solidFill>
                      <a:schemeClr val="bg1">
                        <a:lumMod val="85000"/>
                      </a:schemeClr>
                    </a:solidFill>
                  </a:rPr>
                  <a:t> the class of (inter-image) transformation is </a:t>
                </a:r>
                <a:r>
                  <a:rPr lang="en-US" dirty="0">
                    <a:solidFill>
                      <a:srgbClr val="FFFF00"/>
                    </a:solidFill>
                  </a:rPr>
                  <a:t>perspective</a:t>
                </a:r>
                <a:r>
                  <a:rPr lang="en-US" dirty="0">
                    <a:solidFill>
                      <a:schemeClr val="bg1">
                        <a:lumMod val="85000"/>
                      </a:schemeClr>
                    </a:solidFill>
                  </a:rPr>
                  <a:t>. If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r>
                      <a:rPr lang="en-US" b="0" i="1" smtClean="0">
                        <a:solidFill>
                          <a:schemeClr val="bg1">
                            <a:lumMod val="85000"/>
                          </a:schemeClr>
                        </a:solidFill>
                        <a:latin typeface="Cambria Math" panose="02040503050406030204" pitchFamily="18" charset="0"/>
                      </a:rPr>
                      <m:t>=1</m:t>
                    </m:r>
                  </m:oMath>
                </a14:m>
                <a:r>
                  <a:rPr lang="en-US" dirty="0">
                    <a:solidFill>
                      <a:schemeClr val="bg1">
                        <a:lumMod val="85000"/>
                      </a:schemeClr>
                    </a:solidFill>
                  </a:rPr>
                  <a:t>, then the transformation is </a:t>
                </a:r>
                <a:r>
                  <a:rPr lang="en-US" dirty="0">
                    <a:solidFill>
                      <a:srgbClr val="FFFF00"/>
                    </a:solidFill>
                  </a:rPr>
                  <a:t>scaling</a:t>
                </a:r>
                <a:r>
                  <a:rPr lang="en-US" dirty="0">
                    <a:solidFill>
                      <a:schemeClr val="bg1">
                        <a:lumMod val="85000"/>
                      </a:schemeClr>
                    </a:solidFill>
                  </a:rPr>
                  <a:t>. In both cases, the transformation is </a:t>
                </a:r>
                <a:r>
                  <a:rPr lang="en-US" dirty="0">
                    <a:solidFill>
                      <a:srgbClr val="FFFF00"/>
                    </a:solidFill>
                  </a:rPr>
                  <a:t>independent of object distance</a:t>
                </a:r>
                <a:r>
                  <a:rPr lang="en-US" dirty="0">
                    <a:solidFill>
                      <a:schemeClr val="bg1">
                        <a:lumMod val="85000"/>
                      </a:schemeClr>
                    </a:solidFill>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6434984" y="1803164"/>
                <a:ext cx="5486400" cy="4588564"/>
              </a:xfrm>
              <a:prstGeom prst="rect">
                <a:avLst/>
              </a:prstGeom>
              <a:blipFill>
                <a:blip r:embed="rId6"/>
                <a:stretch>
                  <a:fillRect l="-1000" t="-797" r="-1111" b="-1195"/>
                </a:stretch>
              </a:blipFill>
            </p:spPr>
            <p:txBody>
              <a:bodyPr/>
              <a:lstStyle/>
              <a:p>
                <a:r>
                  <a:rPr lang="en-US">
                    <a:noFill/>
                  </a:rPr>
                  <a:t> </a:t>
                </a:r>
              </a:p>
            </p:txBody>
          </p:sp>
        </mc:Fallback>
      </mc:AlternateContent>
    </p:spTree>
    <p:extLst>
      <p:ext uri="{BB962C8B-B14F-4D97-AF65-F5344CB8AC3E}">
        <p14:creationId xmlns:p14="http://schemas.microsoft.com/office/powerpoint/2010/main" val="142944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3377" y="0"/>
            <a:ext cx="11661590" cy="584775"/>
          </a:xfrm>
          <a:prstGeom prst="rect">
            <a:avLst/>
          </a:prstGeom>
          <a:noFill/>
        </p:spPr>
        <p:txBody>
          <a:bodyPr wrap="none" rtlCol="0">
            <a:spAutoFit/>
          </a:bodyPr>
          <a:lstStyle/>
          <a:p>
            <a:r>
              <a:rPr lang="en-US" sz="3200" b="1" dirty="0">
                <a:solidFill>
                  <a:srgbClr val="609BFF"/>
                </a:solidFill>
                <a:effectLst>
                  <a:outerShdw blurRad="38100" dist="38100" dir="2700000" algn="tl">
                    <a:srgbClr val="000000">
                      <a:alpha val="43137"/>
                    </a:srgbClr>
                  </a:outerShdw>
                </a:effectLst>
                <a:latin typeface="Segoe UI Semibold" panose="020B0702040204020203" pitchFamily="34" charset="0"/>
              </a:rPr>
              <a:t>Properties of geometric image under lens and sensor rotation</a:t>
            </a:r>
          </a:p>
        </p:txBody>
      </p:sp>
      <p:grpSp>
        <p:nvGrpSpPr>
          <p:cNvPr id="80" name="Group 79"/>
          <p:cNvGrpSpPr>
            <a:grpSpLocks noChangeAspect="1"/>
          </p:cNvGrpSpPr>
          <p:nvPr/>
        </p:nvGrpSpPr>
        <p:grpSpPr>
          <a:xfrm>
            <a:off x="495924" y="3367432"/>
            <a:ext cx="7151255" cy="2517216"/>
            <a:chOff x="1554480" y="2841987"/>
            <a:chExt cx="7151255" cy="2517216"/>
          </a:xfrm>
        </p:grpSpPr>
        <p:sp>
          <p:nvSpPr>
            <p:cNvPr id="11" name="Rectangle 10"/>
            <p:cNvSpPr/>
            <p:nvPr/>
          </p:nvSpPr>
          <p:spPr>
            <a:xfrm>
              <a:off x="1554480" y="2841995"/>
              <a:ext cx="7085915" cy="2495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a:srcRect l="16491" t="15351" r="18597" b="28883"/>
            <a:stretch/>
          </p:blipFill>
          <p:spPr>
            <a:xfrm>
              <a:off x="1583695" y="3215803"/>
              <a:ext cx="3175513" cy="1750826"/>
            </a:xfrm>
            <a:prstGeom prst="rect">
              <a:avLst/>
            </a:prstGeom>
          </p:spPr>
        </p:pic>
        <p:cxnSp>
          <p:nvCxnSpPr>
            <p:cNvPr id="13" name="Straight Connector 12"/>
            <p:cNvCxnSpPr/>
            <p:nvPr/>
          </p:nvCxnSpPr>
          <p:spPr>
            <a:xfrm flipV="1">
              <a:off x="4529863" y="4023924"/>
              <a:ext cx="0" cy="75271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664755" y="4645238"/>
              <a:ext cx="2869728" cy="148603"/>
              <a:chOff x="1203129" y="1262591"/>
              <a:chExt cx="2236119" cy="115535"/>
            </a:xfrm>
          </p:grpSpPr>
          <p:cxnSp>
            <p:nvCxnSpPr>
              <p:cNvPr id="78" name="Straight Connector 77"/>
              <p:cNvCxnSpPr>
                <a:cxnSpLocks/>
              </p:cNvCxnSpPr>
              <p:nvPr/>
            </p:nvCxnSpPr>
            <p:spPr>
              <a:xfrm>
                <a:off x="3433806" y="1262591"/>
                <a:ext cx="0" cy="115535"/>
              </a:xfrm>
              <a:prstGeom prst="line">
                <a:avLst/>
              </a:prstGeom>
              <a:ln w="635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1203129" y="1320358"/>
                <a:ext cx="2236119" cy="0"/>
              </a:xfrm>
              <a:prstGeom prst="straightConnector1">
                <a:avLst/>
              </a:prstGeom>
              <a:ln>
                <a:headEnd type="none" w="med" len="med"/>
                <a:tailEnd type="arrow" w="sm" len="sm"/>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3202829" y="4498386"/>
                  <a:ext cx="856004" cy="250197"/>
                </a:xfrm>
                <a:prstGeom prst="rect">
                  <a:avLst/>
                </a:prstGeom>
                <a:noFill/>
              </p:spPr>
              <p:txBody>
                <a:bodyPr wrap="none" rtlCol="0">
                  <a:spAutoFit/>
                </a:bodyPr>
                <a:lstStyle/>
                <a:p>
                  <a14:m>
                    <m:oMath xmlns:m="http://schemas.openxmlformats.org/officeDocument/2006/math">
                      <m:sSub>
                        <m:sSubPr>
                          <m:ctrlPr>
                            <a:rPr lang="en-US" sz="1050" b="0" i="1" smtClean="0">
                              <a:solidFill>
                                <a:schemeClr val="tx1">
                                  <a:lumMod val="65000"/>
                                  <a:lumOff val="35000"/>
                                </a:schemeClr>
                              </a:solidFill>
                              <a:latin typeface="Cambria Math" panose="02040503050406030204" pitchFamily="18" charset="0"/>
                            </a:rPr>
                          </m:ctrlPr>
                        </m:sSubPr>
                        <m:e>
                          <m:r>
                            <a:rPr lang="en-US" sz="1050" b="0" i="1" smtClean="0">
                              <a:solidFill>
                                <a:schemeClr val="tx1">
                                  <a:lumMod val="65000"/>
                                  <a:lumOff val="35000"/>
                                </a:schemeClr>
                              </a:solidFill>
                              <a:latin typeface="Cambria Math" panose="02040503050406030204" pitchFamily="18" charset="0"/>
                            </a:rPr>
                            <m:t>𝑧</m:t>
                          </m:r>
                        </m:e>
                        <m:sub>
                          <m:r>
                            <a:rPr lang="en-US" sz="1050" b="0" i="1" smtClean="0">
                              <a:solidFill>
                                <a:schemeClr val="tx1">
                                  <a:lumMod val="65000"/>
                                  <a:lumOff val="35000"/>
                                </a:schemeClr>
                              </a:solidFill>
                              <a:latin typeface="Cambria Math" panose="02040503050406030204" pitchFamily="18" charset="0"/>
                            </a:rPr>
                            <m:t>𝑜</m:t>
                          </m:r>
                        </m:sub>
                      </m:sSub>
                    </m:oMath>
                  </a14:m>
                  <a:r>
                    <a:rPr lang="en-US" sz="1000" dirty="0">
                      <a:solidFill>
                        <a:schemeClr val="tx1">
                          <a:lumMod val="65000"/>
                          <a:lumOff val="35000"/>
                        </a:schemeClr>
                      </a:solidFill>
                      <a:cs typeface="Times New Roman" panose="02020603050405020304" pitchFamily="18" charset="0"/>
                    </a:rPr>
                    <a:t>= -509 </a:t>
                  </a:r>
                  <a:r>
                    <a:rPr lang="en-US" sz="1000" i="1" dirty="0">
                      <a:solidFill>
                        <a:schemeClr val="tx1">
                          <a:lumMod val="65000"/>
                          <a:lumOff val="35000"/>
                        </a:schemeClr>
                      </a:solidFill>
                      <a:latin typeface="Times New Roman" panose="02020603050405020304" pitchFamily="18" charset="0"/>
                      <a:cs typeface="Times New Roman" panose="02020603050405020304" pitchFamily="18" charset="0"/>
                    </a:rPr>
                    <a:t>mm</a:t>
                  </a:r>
                  <a:endParaRPr lang="en-US" sz="1100" i="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202829" y="4498386"/>
                  <a:ext cx="856004" cy="250197"/>
                </a:xfrm>
                <a:prstGeom prst="rect">
                  <a:avLst/>
                </a:prstGeom>
                <a:blipFill>
                  <a:blip r:embed="rId3"/>
                  <a:stretch>
                    <a:fillRect b="-14634"/>
                  </a:stretch>
                </a:blipFill>
              </p:spPr>
              <p:txBody>
                <a:bodyPr/>
                <a:lstStyle/>
                <a:p>
                  <a:r>
                    <a:rPr lang="en-US">
                      <a:noFill/>
                    </a:rPr>
                    <a:t> </a:t>
                  </a:r>
                </a:p>
              </p:txBody>
            </p:sp>
          </mc:Fallback>
        </mc:AlternateContent>
        <p:grpSp>
          <p:nvGrpSpPr>
            <p:cNvPr id="16" name="Group 15"/>
            <p:cNvGrpSpPr/>
            <p:nvPr/>
          </p:nvGrpSpPr>
          <p:grpSpPr>
            <a:xfrm>
              <a:off x="1836394" y="4674606"/>
              <a:ext cx="553726" cy="579916"/>
              <a:chOff x="4216016" y="2332875"/>
              <a:chExt cx="430508" cy="450870"/>
            </a:xfrm>
          </p:grpSpPr>
          <p:sp>
            <p:nvSpPr>
              <p:cNvPr id="71" name="Oval 70"/>
              <p:cNvSpPr/>
              <p:nvPr/>
            </p:nvSpPr>
            <p:spPr>
              <a:xfrm flipH="1">
                <a:off x="4323551" y="2628981"/>
                <a:ext cx="56009" cy="56010"/>
              </a:xfrm>
              <a:prstGeom prst="ellipse">
                <a:avLst/>
              </a:prstGeom>
              <a:solidFill>
                <a:srgbClr val="CC0000">
                  <a:alpha val="0"/>
                </a:srgbClr>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4216016" y="2332875"/>
                <a:ext cx="430508" cy="450870"/>
                <a:chOff x="6168278" y="3854608"/>
                <a:chExt cx="430508" cy="450870"/>
              </a:xfrm>
              <a:scene3d>
                <a:camera prst="orthographicFront"/>
                <a:lightRig rig="threePt" dir="t"/>
              </a:scene3d>
            </p:grpSpPr>
            <p:cxnSp>
              <p:nvCxnSpPr>
                <p:cNvPr id="73" name="Straight Arrow Connector 72"/>
                <p:cNvCxnSpPr/>
                <p:nvPr/>
              </p:nvCxnSpPr>
              <p:spPr>
                <a:xfrm rot="16200000">
                  <a:off x="6165835" y="4047143"/>
                  <a:ext cx="274320" cy="0"/>
                </a:xfrm>
                <a:prstGeom prst="straightConnector1">
                  <a:avLst/>
                </a:prstGeom>
                <a:ln w="6350" cap="flat">
                  <a:solidFill>
                    <a:srgbClr val="00B050">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6296805" y="4180493"/>
                  <a:ext cx="274320" cy="0"/>
                </a:xfrm>
                <a:prstGeom prst="straightConnector1">
                  <a:avLst/>
                </a:prstGeom>
                <a:ln w="6350" cap="flat">
                  <a:solidFill>
                    <a:srgbClr val="0078D2">
                      <a:alpha val="70000"/>
                    </a:srgbClr>
                  </a:solidFill>
                  <a:round/>
                  <a:headEnd w="sm" len="sm"/>
                  <a:tailEnd type="triangle" w="sm" len="med"/>
                </a:ln>
                <a:effectLst/>
                <a:sp3d prstMaterial="matte">
                  <a:bevelT w="12700" h="12700"/>
                  <a:bevelB w="0" h="0"/>
                </a:sp3d>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168278" y="3854608"/>
                  <a:ext cx="157163" cy="167502"/>
                </a:xfrm>
                <a:prstGeom prst="rect">
                  <a:avLst/>
                </a:prstGeom>
                <a:noFill/>
              </p:spPr>
              <p:txBody>
                <a:bodyPr wrap="square" rtlCol="0">
                  <a:spAutoFit/>
                </a:bodyPr>
                <a:lstStyle/>
                <a:p>
                  <a:r>
                    <a:rPr lang="en-US" sz="800" i="1" dirty="0">
                      <a:solidFill>
                        <a:schemeClr val="tx1">
                          <a:lumMod val="75000"/>
                          <a:lumOff val="25000"/>
                        </a:schemeClr>
                      </a:solidFill>
                      <a:latin typeface="Times New Roman" panose="02020603050405020304" pitchFamily="18" charset="0"/>
                      <a:cs typeface="Times New Roman" panose="02020603050405020304" pitchFamily="18" charset="0"/>
                    </a:rPr>
                    <a:t>y</a:t>
                  </a:r>
                </a:p>
              </p:txBody>
            </p:sp>
            <p:sp>
              <p:nvSpPr>
                <p:cNvPr id="76" name="TextBox 75"/>
                <p:cNvSpPr txBox="1"/>
                <p:nvPr/>
              </p:nvSpPr>
              <p:spPr>
                <a:xfrm>
                  <a:off x="6174127" y="4094527"/>
                  <a:ext cx="100012" cy="167502"/>
                </a:xfrm>
                <a:prstGeom prst="rect">
                  <a:avLst/>
                </a:prstGeom>
                <a:noFill/>
              </p:spPr>
              <p:txBody>
                <a:bodyPr wrap="square" rtlCol="0">
                  <a:spAutoFit/>
                </a:bodyPr>
                <a:lstStyle/>
                <a:p>
                  <a:r>
                    <a:rPr lang="en-US" sz="800" i="1" dirty="0">
                      <a:solidFill>
                        <a:schemeClr val="tx1">
                          <a:lumMod val="75000"/>
                          <a:lumOff val="25000"/>
                        </a:schemeClr>
                      </a:solidFill>
                      <a:latin typeface="Times New Roman" panose="02020603050405020304" pitchFamily="18" charset="0"/>
                      <a:cs typeface="Times New Roman" panose="02020603050405020304" pitchFamily="18" charset="0"/>
                    </a:rPr>
                    <a:t>x</a:t>
                  </a:r>
                </a:p>
              </p:txBody>
            </p:sp>
            <p:sp>
              <p:nvSpPr>
                <p:cNvPr id="77" name="TextBox 76"/>
                <p:cNvSpPr txBox="1"/>
                <p:nvPr/>
              </p:nvSpPr>
              <p:spPr>
                <a:xfrm>
                  <a:off x="6474963" y="4137976"/>
                  <a:ext cx="123823" cy="167502"/>
                </a:xfrm>
                <a:prstGeom prst="rect">
                  <a:avLst/>
                </a:prstGeom>
                <a:noFill/>
              </p:spPr>
              <p:txBody>
                <a:bodyPr wrap="square" rtlCol="0">
                  <a:spAutoFit/>
                </a:bodyPr>
                <a:lstStyle/>
                <a:p>
                  <a:r>
                    <a:rPr lang="en-US" sz="800" i="1" dirty="0">
                      <a:solidFill>
                        <a:schemeClr val="tx1">
                          <a:lumMod val="75000"/>
                          <a:lumOff val="25000"/>
                        </a:schemeClr>
                      </a:solidFill>
                      <a:latin typeface="Times New Roman" panose="02020603050405020304" pitchFamily="18" charset="0"/>
                      <a:cs typeface="Times New Roman" panose="02020603050405020304" pitchFamily="18" charset="0"/>
                    </a:rPr>
                    <a:t>z</a:t>
                  </a:r>
                </a:p>
              </p:txBody>
            </p:sp>
          </p:grpSp>
        </p:grpSp>
        <p:grpSp>
          <p:nvGrpSpPr>
            <p:cNvPr id="17" name="Group 16"/>
            <p:cNvGrpSpPr/>
            <p:nvPr/>
          </p:nvGrpSpPr>
          <p:grpSpPr>
            <a:xfrm>
              <a:off x="1974740" y="5143758"/>
              <a:ext cx="474564" cy="215445"/>
              <a:chOff x="3828278" y="1770521"/>
              <a:chExt cx="368962" cy="167502"/>
            </a:xfrm>
          </p:grpSpPr>
          <p:grpSp>
            <p:nvGrpSpPr>
              <p:cNvPr id="67" name="Object plane pivot"/>
              <p:cNvGrpSpPr/>
              <p:nvPr/>
            </p:nvGrpSpPr>
            <p:grpSpPr>
              <a:xfrm>
                <a:off x="3828278" y="1815967"/>
                <a:ext cx="56010" cy="56010"/>
                <a:chOff x="3011758" y="4033638"/>
                <a:chExt cx="56010" cy="56010"/>
              </a:xfrm>
            </p:grpSpPr>
            <p:sp>
              <p:nvSpPr>
                <p:cNvPr id="69" name="Oval 68"/>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035191" y="4057071"/>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3857998" y="1770521"/>
                <a:ext cx="339242" cy="167502"/>
              </a:xfrm>
              <a:prstGeom prst="rect">
                <a:avLst/>
              </a:prstGeom>
              <a:noFill/>
            </p:spPr>
            <p:txBody>
              <a:bodyPr wrap="none" rtlCol="0">
                <a:spAutoFit/>
              </a:bodyPr>
              <a:lstStyle/>
              <a:p>
                <a:r>
                  <a:rPr lang="en-US" sz="800" dirty="0"/>
                  <a:t>Pivots</a:t>
                </a:r>
              </a:p>
            </p:txBody>
          </p:sp>
        </p:grpSp>
        <p:sp>
          <p:nvSpPr>
            <p:cNvPr id="18" name="TextBox 17"/>
            <p:cNvSpPr txBox="1"/>
            <p:nvPr/>
          </p:nvSpPr>
          <p:spPr>
            <a:xfrm>
              <a:off x="1794455" y="3253763"/>
              <a:ext cx="837089" cy="246221"/>
            </a:xfrm>
            <a:prstGeom prst="rect">
              <a:avLst/>
            </a:prstGeom>
            <a:noFill/>
          </p:spPr>
          <p:txBody>
            <a:bodyPr wrap="none" rtlCol="0">
              <a:spAutoFit/>
            </a:bodyPr>
            <a:lstStyle/>
            <a:p>
              <a:r>
                <a:rPr lang="en-US" sz="1000" i="1" dirty="0">
                  <a:solidFill>
                    <a:schemeClr val="tx1">
                      <a:lumMod val="65000"/>
                      <a:lumOff val="35000"/>
                    </a:schemeClr>
                  </a:solidFill>
                </a:rPr>
                <a:t>Object plane</a:t>
              </a:r>
            </a:p>
          </p:txBody>
        </p:sp>
        <p:sp>
          <p:nvSpPr>
            <p:cNvPr id="19" name="Rectangle 18"/>
            <p:cNvSpPr/>
            <p:nvPr/>
          </p:nvSpPr>
          <p:spPr>
            <a:xfrm>
              <a:off x="4360640" y="3952752"/>
              <a:ext cx="392039" cy="269527"/>
            </a:xfrm>
            <a:prstGeom prst="rect">
              <a:avLst/>
            </a:prstGeom>
            <a:noFill/>
            <a:ln w="63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1675573" y="3374901"/>
              <a:ext cx="176417" cy="0"/>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968541" y="3887122"/>
              <a:ext cx="691215" cy="246221"/>
            </a:xfrm>
            <a:prstGeom prst="rect">
              <a:avLst/>
            </a:prstGeom>
            <a:noFill/>
          </p:spPr>
          <p:txBody>
            <a:bodyPr wrap="none" rtlCol="0">
              <a:spAutoFit/>
            </a:bodyPr>
            <a:lstStyle/>
            <a:p>
              <a:r>
                <a:rPr lang="en-US" sz="1000" i="1" dirty="0">
                  <a:solidFill>
                    <a:schemeClr val="tx1">
                      <a:lumMod val="65000"/>
                      <a:lumOff val="35000"/>
                    </a:schemeClr>
                  </a:solidFill>
                </a:rPr>
                <a:t>Chief rays</a:t>
              </a:r>
            </a:p>
          </p:txBody>
        </p:sp>
        <p:pic>
          <p:nvPicPr>
            <p:cNvPr id="23" name="Picture 22"/>
            <p:cNvPicPr>
              <a:picLocks noChangeAspect="1"/>
            </p:cNvPicPr>
            <p:nvPr/>
          </p:nvPicPr>
          <p:blipFill rotWithShape="1">
            <a:blip r:embed="rId4"/>
            <a:srcRect l="9607" t="10250" r="8102" b="13790"/>
            <a:stretch/>
          </p:blipFill>
          <p:spPr>
            <a:xfrm>
              <a:off x="4876824" y="2841987"/>
              <a:ext cx="3763571" cy="2498461"/>
            </a:xfrm>
            <a:prstGeom prst="rect">
              <a:avLst/>
            </a:prstGeom>
          </p:spPr>
        </p:pic>
        <p:cxnSp>
          <p:nvCxnSpPr>
            <p:cNvPr id="24" name="Straight Connector 23"/>
            <p:cNvCxnSpPr/>
            <p:nvPr/>
          </p:nvCxnSpPr>
          <p:spPr>
            <a:xfrm flipV="1">
              <a:off x="4932363" y="3711812"/>
              <a:ext cx="3275156" cy="1188369"/>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7349935" y="3911914"/>
              <a:ext cx="179684" cy="134764"/>
            </a:xfrm>
            <a:custGeom>
              <a:avLst/>
              <a:gdLst>
                <a:gd name="connsiteX0" fmla="*/ 0 w 139700"/>
                <a:gd name="connsiteY0" fmla="*/ 41275 h 104775"/>
                <a:gd name="connsiteX1" fmla="*/ 117475 w 139700"/>
                <a:gd name="connsiteY1" fmla="*/ 0 h 104775"/>
                <a:gd name="connsiteX2" fmla="*/ 139700 w 139700"/>
                <a:gd name="connsiteY2" fmla="*/ 69850 h 104775"/>
                <a:gd name="connsiteX3" fmla="*/ 25400 w 139700"/>
                <a:gd name="connsiteY3" fmla="*/ 104775 h 104775"/>
                <a:gd name="connsiteX4" fmla="*/ 0 w 139700"/>
                <a:gd name="connsiteY4" fmla="*/ 4127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104775">
                  <a:moveTo>
                    <a:pt x="0" y="41275"/>
                  </a:moveTo>
                  <a:lnTo>
                    <a:pt x="117475" y="0"/>
                  </a:lnTo>
                  <a:lnTo>
                    <a:pt x="139700" y="69850"/>
                  </a:lnTo>
                  <a:lnTo>
                    <a:pt x="25400" y="104775"/>
                  </a:lnTo>
                  <a:lnTo>
                    <a:pt x="0" y="41275"/>
                  </a:lnTo>
                  <a:close/>
                </a:path>
              </a:pathLst>
            </a:custGeom>
            <a:solidFill>
              <a:srgbClr val="317DC7">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5252936" y="4728663"/>
              <a:ext cx="85758" cy="76570"/>
            </a:xfrm>
            <a:custGeom>
              <a:avLst/>
              <a:gdLst>
                <a:gd name="connsiteX0" fmla="*/ 0 w 66675"/>
                <a:gd name="connsiteY0" fmla="*/ 9525 h 59531"/>
                <a:gd name="connsiteX1" fmla="*/ 52388 w 66675"/>
                <a:gd name="connsiteY1" fmla="*/ 0 h 59531"/>
                <a:gd name="connsiteX2" fmla="*/ 66675 w 66675"/>
                <a:gd name="connsiteY2" fmla="*/ 42863 h 59531"/>
                <a:gd name="connsiteX3" fmla="*/ 14288 w 66675"/>
                <a:gd name="connsiteY3" fmla="*/ 59531 h 59531"/>
                <a:gd name="connsiteX4" fmla="*/ 0 w 66675"/>
                <a:gd name="connsiteY4" fmla="*/ 9525 h 5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59531">
                  <a:moveTo>
                    <a:pt x="0" y="9525"/>
                  </a:moveTo>
                  <a:lnTo>
                    <a:pt x="52388" y="0"/>
                  </a:lnTo>
                  <a:lnTo>
                    <a:pt x="66675" y="42863"/>
                  </a:lnTo>
                  <a:lnTo>
                    <a:pt x="14288" y="59531"/>
                  </a:lnTo>
                  <a:lnTo>
                    <a:pt x="0" y="9525"/>
                  </a:lnTo>
                  <a:close/>
                </a:path>
              </a:pathLst>
            </a:custGeom>
            <a:solidFill>
              <a:srgbClr val="B5BFAD">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6184029" y="4391753"/>
              <a:ext cx="88821" cy="101072"/>
            </a:xfrm>
            <a:custGeom>
              <a:avLst/>
              <a:gdLst>
                <a:gd name="connsiteX0" fmla="*/ 0 w 69056"/>
                <a:gd name="connsiteY0" fmla="*/ 21431 h 78581"/>
                <a:gd name="connsiteX1" fmla="*/ 47625 w 69056"/>
                <a:gd name="connsiteY1" fmla="*/ 0 h 78581"/>
                <a:gd name="connsiteX2" fmla="*/ 69056 w 69056"/>
                <a:gd name="connsiteY2" fmla="*/ 66675 h 78581"/>
                <a:gd name="connsiteX3" fmla="*/ 19050 w 69056"/>
                <a:gd name="connsiteY3" fmla="*/ 78581 h 78581"/>
                <a:gd name="connsiteX4" fmla="*/ 0 w 69056"/>
                <a:gd name="connsiteY4" fmla="*/ 21431 h 7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6" h="78581">
                  <a:moveTo>
                    <a:pt x="0" y="21431"/>
                  </a:moveTo>
                  <a:lnTo>
                    <a:pt x="47625" y="0"/>
                  </a:lnTo>
                  <a:lnTo>
                    <a:pt x="69056" y="66675"/>
                  </a:lnTo>
                  <a:lnTo>
                    <a:pt x="19050" y="78581"/>
                  </a:lnTo>
                  <a:lnTo>
                    <a:pt x="0" y="21431"/>
                  </a:lnTo>
                  <a:close/>
                </a:path>
              </a:pathLst>
            </a:custGeom>
            <a:solidFill>
              <a:srgbClr val="317DC7">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rotWithShape="1">
            <a:blip r:embed="rId5">
              <a:extLst>
                <a:ext uri="{BEBA8EAE-BF5A-486C-A8C5-ECC9F3942E4B}">
                  <a14:imgProps xmlns:a14="http://schemas.microsoft.com/office/drawing/2010/main">
                    <a14:imgLayer r:embed="rId6">
                      <a14:imgEffect>
                        <a14:backgroundRemoval t="49974" b="62340" l="41677" r="45481"/>
                      </a14:imgEffect>
                    </a14:imgLayer>
                  </a14:imgProps>
                </a:ext>
              </a:extLst>
            </a:blip>
            <a:srcRect l="41202" t="48428" r="54043" b="36114"/>
            <a:stretch/>
          </p:blipFill>
          <p:spPr>
            <a:xfrm>
              <a:off x="6321854" y="4097726"/>
              <a:ext cx="217459" cy="508426"/>
            </a:xfrm>
            <a:prstGeom prst="rect">
              <a:avLst/>
            </a:prstGeom>
          </p:spPr>
        </p:pic>
        <p:sp>
          <p:nvSpPr>
            <p:cNvPr id="29" name="TextBox 28"/>
            <p:cNvSpPr txBox="1"/>
            <p:nvPr/>
          </p:nvSpPr>
          <p:spPr>
            <a:xfrm rot="20356091">
              <a:off x="7455761" y="3579677"/>
              <a:ext cx="1249974" cy="215444"/>
            </a:xfrm>
            <a:prstGeom prst="rect">
              <a:avLst/>
            </a:prstGeom>
            <a:noFill/>
          </p:spPr>
          <p:txBody>
            <a:bodyPr wrap="square" rtlCol="0">
              <a:spAutoFit/>
            </a:bodyPr>
            <a:lstStyle/>
            <a:p>
              <a:r>
                <a:rPr lang="en-US" sz="800" i="1" dirty="0">
                  <a:solidFill>
                    <a:schemeClr val="tx1">
                      <a:lumMod val="65000"/>
                      <a:lumOff val="35000"/>
                    </a:schemeClr>
                  </a:solidFill>
                </a:rPr>
                <a:t>Optical axis</a:t>
              </a:r>
            </a:p>
          </p:txBody>
        </p:sp>
        <mc:AlternateContent xmlns:mc="http://schemas.openxmlformats.org/markup-compatibility/2006" xmlns:a14="http://schemas.microsoft.com/office/drawing/2010/main">
          <mc:Choice Requires="a14">
            <p:sp>
              <p:nvSpPr>
                <p:cNvPr id="30" name="TextBox 29"/>
                <p:cNvSpPr txBox="1"/>
                <p:nvPr/>
              </p:nvSpPr>
              <p:spPr>
                <a:xfrm>
                  <a:off x="7195511" y="2936293"/>
                  <a:ext cx="1453811" cy="246221"/>
                </a:xfrm>
                <a:prstGeom prst="rect">
                  <a:avLst/>
                </a:prstGeom>
                <a:noFill/>
              </p:spPr>
              <p:txBody>
                <a:bodyPr wrap="square" rtlCol="0">
                  <a:spAutoFit/>
                </a:bodyPr>
                <a:lstStyle/>
                <a:p>
                  <a:r>
                    <a:rPr lang="en-US" sz="1000" i="1" dirty="0">
                      <a:solidFill>
                        <a:schemeClr val="tx1">
                          <a:lumMod val="65000"/>
                          <a:lumOff val="35000"/>
                        </a:schemeClr>
                      </a:solidFill>
                    </a:rPr>
                    <a:t>Lens 2, </a:t>
                  </a:r>
                  <a14:m>
                    <m:oMath xmlns:m="http://schemas.openxmlformats.org/officeDocument/2006/math">
                      <m:r>
                        <a:rPr lang="en-US" sz="1000" i="1" dirty="0" smtClean="0">
                          <a:solidFill>
                            <a:schemeClr val="tx1">
                              <a:lumMod val="65000"/>
                              <a:lumOff val="35000"/>
                            </a:schemeClr>
                          </a:solidFill>
                          <a:latin typeface="Cambria Math" panose="02040503050406030204" pitchFamily="18" charset="0"/>
                        </a:rPr>
                        <m:t>𝑓</m:t>
                      </m:r>
                    </m:oMath>
                  </a14:m>
                  <a:r>
                    <a:rPr lang="en-US" sz="1000" i="1" dirty="0">
                      <a:solidFill>
                        <a:schemeClr val="tx1">
                          <a:lumMod val="65000"/>
                          <a:lumOff val="35000"/>
                        </a:schemeClr>
                      </a:solidFill>
                    </a:rPr>
                    <a:t> = 30 mm</a:t>
                  </a:r>
                </a:p>
              </p:txBody>
            </p:sp>
          </mc:Choice>
          <mc:Fallback xmlns="">
            <p:sp>
              <p:nvSpPr>
                <p:cNvPr id="30" name="TextBox 29"/>
                <p:cNvSpPr txBox="1">
                  <a:spLocks noRot="1" noChangeAspect="1" noMove="1" noResize="1" noEditPoints="1" noAdjustHandles="1" noChangeArrowheads="1" noChangeShapeType="1" noTextEdit="1"/>
                </p:cNvSpPr>
                <p:nvPr/>
              </p:nvSpPr>
              <p:spPr>
                <a:xfrm>
                  <a:off x="7195511" y="2936293"/>
                  <a:ext cx="1453811" cy="246221"/>
                </a:xfrm>
                <a:prstGeom prst="rect">
                  <a:avLst/>
                </a:prstGeom>
                <a:blipFill>
                  <a:blip r:embed="rId7"/>
                  <a:stretch>
                    <a:fillRect b="-15000"/>
                  </a:stretch>
                </a:blipFill>
              </p:spPr>
              <p:txBody>
                <a:bodyPr/>
                <a:lstStyle/>
                <a:p>
                  <a:r>
                    <a:rPr lang="en-US">
                      <a:noFill/>
                    </a:rPr>
                    <a:t> </a:t>
                  </a:r>
                </a:p>
              </p:txBody>
            </p:sp>
          </mc:Fallback>
        </mc:AlternateContent>
        <p:grpSp>
          <p:nvGrpSpPr>
            <p:cNvPr id="31" name="Group 30"/>
            <p:cNvGrpSpPr/>
            <p:nvPr/>
          </p:nvGrpSpPr>
          <p:grpSpPr>
            <a:xfrm>
              <a:off x="6637754" y="3716204"/>
              <a:ext cx="734085" cy="579133"/>
              <a:chOff x="3125860" y="2411667"/>
              <a:chExt cx="570732" cy="450260"/>
            </a:xfrm>
          </p:grpSpPr>
          <p:cxnSp>
            <p:nvCxnSpPr>
              <p:cNvPr id="63" name="Straight Arrow Connector 62"/>
              <p:cNvCxnSpPr/>
              <p:nvPr/>
            </p:nvCxnSpPr>
            <p:spPr>
              <a:xfrm flipV="1">
                <a:off x="3190593" y="2469213"/>
                <a:ext cx="0" cy="365760"/>
              </a:xfrm>
              <a:prstGeom prst="straightConnector1">
                <a:avLst/>
              </a:prstGeom>
              <a:ln w="9525">
                <a:solidFill>
                  <a:srgbClr val="00B050"/>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191740" y="2831612"/>
                <a:ext cx="365760" cy="0"/>
              </a:xfrm>
              <a:prstGeom prst="line">
                <a:avLst/>
              </a:prstGeom>
              <a:ln w="9525">
                <a:solidFill>
                  <a:srgbClr val="1C87FC"/>
                </a:solidFill>
                <a:prstDash val="sysDot"/>
                <a:headEnd type="none" w="med" len="med"/>
                <a:tailEnd type="triangle" w="sm" len="lg"/>
              </a:ln>
              <a:effectLst>
                <a:outerShdw blurRad="127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3389905" y="2646483"/>
                    <a:ext cx="306687"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rgbClr val="1C87FC"/>
                                  </a:solidFill>
                                  <a:latin typeface="Cambria Math" panose="02040503050406030204" pitchFamily="18" charset="0"/>
                                </a:rPr>
                              </m:ctrlPr>
                            </m:sSubPr>
                            <m:e>
                              <m:acc>
                                <m:accPr>
                                  <m:chr m:val="̂"/>
                                  <m:ctrlPr>
                                    <a:rPr lang="en-US" sz="800" b="0" i="1" smtClean="0">
                                      <a:solidFill>
                                        <a:srgbClr val="1C87FC"/>
                                      </a:solidFill>
                                      <a:latin typeface="Cambria Math" panose="02040503050406030204" pitchFamily="18" charset="0"/>
                                    </a:rPr>
                                  </m:ctrlPr>
                                </m:accPr>
                                <m:e>
                                  <m:r>
                                    <a:rPr lang="en-US" sz="800" b="0" i="1" smtClean="0">
                                      <a:solidFill>
                                        <a:srgbClr val="1C87FC"/>
                                      </a:solidFill>
                                      <a:latin typeface="Cambria Math" panose="02040503050406030204" pitchFamily="18" charset="0"/>
                                    </a:rPr>
                                    <m:t>𝑐</m:t>
                                  </m:r>
                                </m:e>
                              </m:acc>
                            </m:e>
                            <m:sub>
                              <m:r>
                                <a:rPr lang="en-US" sz="800" b="0" i="1" smtClean="0">
                                  <a:solidFill>
                                    <a:srgbClr val="1C87FC"/>
                                  </a:solidFill>
                                  <a:latin typeface="Cambria Math" panose="02040503050406030204" pitchFamily="18" charset="0"/>
                                </a:rPr>
                                <m:t>𝑧</m:t>
                              </m:r>
                            </m:sub>
                          </m:sSub>
                        </m:oMath>
                      </m:oMathPara>
                    </a14:m>
                    <a:endParaRPr lang="en-US" sz="800" dirty="0">
                      <a:solidFill>
                        <a:srgbClr val="1C87FC"/>
                      </a:solidFill>
                    </a:endParaRPr>
                  </a:p>
                </p:txBody>
              </p:sp>
            </mc:Choice>
            <mc:Fallback xmlns="">
              <p:sp>
                <p:nvSpPr>
                  <p:cNvPr id="172" name="TextBox 171"/>
                  <p:cNvSpPr txBox="1">
                    <a:spLocks noRot="1" noChangeAspect="1" noMove="1" noResize="1" noEditPoints="1" noAdjustHandles="1" noChangeArrowheads="1" noChangeShapeType="1" noTextEdit="1"/>
                  </p:cNvSpPr>
                  <p:nvPr/>
                </p:nvSpPr>
                <p:spPr>
                  <a:xfrm>
                    <a:off x="3389905" y="2646483"/>
                    <a:ext cx="306687" cy="215444"/>
                  </a:xfrm>
                  <a:prstGeom prst="rect">
                    <a:avLst/>
                  </a:prstGeom>
                  <a:blipFill>
                    <a:blip r:embed="rId9"/>
                    <a:stretch>
                      <a:fillRect r="-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125860" y="2411667"/>
                    <a:ext cx="305212" cy="2252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rgbClr val="00B050"/>
                                  </a:solidFill>
                                  <a:latin typeface="Cambria Math" panose="02040503050406030204" pitchFamily="18" charset="0"/>
                                </a:rPr>
                              </m:ctrlPr>
                            </m:sSubPr>
                            <m:e>
                              <m:acc>
                                <m:accPr>
                                  <m:chr m:val="̂"/>
                                  <m:ctrlPr>
                                    <a:rPr lang="en-US" sz="800" b="0" i="1" smtClean="0">
                                      <a:solidFill>
                                        <a:srgbClr val="00B050"/>
                                      </a:solidFill>
                                      <a:latin typeface="Cambria Math" panose="02040503050406030204" pitchFamily="18" charset="0"/>
                                    </a:rPr>
                                  </m:ctrlPr>
                                </m:accPr>
                                <m:e>
                                  <m:r>
                                    <a:rPr lang="en-US" sz="800" b="0" i="1" smtClean="0">
                                      <a:solidFill>
                                        <a:srgbClr val="00B050"/>
                                      </a:solidFill>
                                      <a:latin typeface="Cambria Math" panose="02040503050406030204" pitchFamily="18" charset="0"/>
                                    </a:rPr>
                                    <m:t>𝑐</m:t>
                                  </m:r>
                                </m:e>
                              </m:acc>
                            </m:e>
                            <m:sub>
                              <m:r>
                                <a:rPr lang="en-US" sz="800" b="0" i="1" smtClean="0">
                                  <a:solidFill>
                                    <a:srgbClr val="00B050"/>
                                  </a:solidFill>
                                  <a:latin typeface="Cambria Math" panose="02040503050406030204" pitchFamily="18" charset="0"/>
                                </a:rPr>
                                <m:t>𝑦</m:t>
                              </m:r>
                            </m:sub>
                          </m:sSub>
                        </m:oMath>
                      </m:oMathPara>
                    </a14:m>
                    <a:endParaRPr lang="en-US" sz="800" dirty="0">
                      <a:solidFill>
                        <a:srgbClr val="00B050"/>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125860" y="2411667"/>
                    <a:ext cx="305212" cy="225254"/>
                  </a:xfrm>
                  <a:prstGeom prst="rect">
                    <a:avLst/>
                  </a:prstGeom>
                  <a:blipFill rotWithShape="0">
                    <a:blip r:embed="rId6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p:cNvSpPr txBox="1"/>
                <p:nvPr/>
              </p:nvSpPr>
              <p:spPr>
                <a:xfrm>
                  <a:off x="6899686" y="4973872"/>
                  <a:ext cx="1268582" cy="261610"/>
                </a:xfrm>
                <a:prstGeom prst="rect">
                  <a:avLst/>
                </a:prstGeom>
                <a:noFill/>
              </p:spPr>
              <p:txBody>
                <a:bodyPr wrap="square" rtlCol="0">
                  <a:spAutoFit/>
                </a:bodyPr>
                <a:lstStyle/>
                <a:p>
                  <a14:m>
                    <m:oMath xmlns:m="http://schemas.openxmlformats.org/officeDocument/2006/math">
                      <m:acc>
                        <m:accPr>
                          <m:chr m:val="́"/>
                          <m:ctrlPr>
                            <a:rPr lang="en-US" sz="1050" b="0" i="1" smtClean="0">
                              <a:solidFill>
                                <a:schemeClr val="tx1">
                                  <a:lumMod val="65000"/>
                                  <a:lumOff val="35000"/>
                                </a:schemeClr>
                              </a:solidFill>
                              <a:latin typeface="Cambria Math" panose="02040503050406030204" pitchFamily="18" charset="0"/>
                            </a:rPr>
                          </m:ctrlPr>
                        </m:accPr>
                        <m:e>
                          <m:sSub>
                            <m:sSubPr>
                              <m:ctrlPr>
                                <a:rPr lang="en-US" sz="1050" b="0" i="1" smtClean="0">
                                  <a:solidFill>
                                    <a:schemeClr val="tx1">
                                      <a:lumMod val="65000"/>
                                      <a:lumOff val="35000"/>
                                    </a:schemeClr>
                                  </a:solidFill>
                                  <a:latin typeface="Cambria Math" panose="02040503050406030204" pitchFamily="18" charset="0"/>
                                </a:rPr>
                              </m:ctrlPr>
                            </m:sSubPr>
                            <m:e>
                              <m:r>
                                <a:rPr lang="en-US" sz="1050" b="0" i="1" smtClean="0">
                                  <a:solidFill>
                                    <a:schemeClr val="tx1">
                                      <a:lumMod val="65000"/>
                                      <a:lumOff val="35000"/>
                                    </a:schemeClr>
                                  </a:solidFill>
                                  <a:latin typeface="Cambria Math" panose="02040503050406030204" pitchFamily="18" charset="0"/>
                                </a:rPr>
                                <m:t>𝑧</m:t>
                              </m:r>
                            </m:e>
                            <m:sub>
                              <m:r>
                                <a:rPr lang="en-US" sz="1050" b="0" i="1" smtClean="0">
                                  <a:solidFill>
                                    <a:schemeClr val="tx1">
                                      <a:lumMod val="65000"/>
                                      <a:lumOff val="35000"/>
                                    </a:schemeClr>
                                  </a:solidFill>
                                  <a:latin typeface="Cambria Math" panose="02040503050406030204" pitchFamily="18" charset="0"/>
                                </a:rPr>
                                <m:t>𝑜</m:t>
                              </m:r>
                            </m:sub>
                          </m:sSub>
                        </m:e>
                      </m:acc>
                    </m:oMath>
                  </a14:m>
                  <a:r>
                    <a:rPr lang="en-US" sz="1100" dirty="0">
                      <a:solidFill>
                        <a:schemeClr val="tx1">
                          <a:lumMod val="65000"/>
                          <a:lumOff val="35000"/>
                        </a:schemeClr>
                      </a:solidFill>
                    </a:rPr>
                    <a:t> </a:t>
                  </a:r>
                  <a:r>
                    <a:rPr lang="en-US" sz="1000" dirty="0">
                      <a:solidFill>
                        <a:schemeClr val="tx1">
                          <a:lumMod val="65000"/>
                          <a:lumOff val="35000"/>
                        </a:schemeClr>
                      </a:solidFill>
                    </a:rPr>
                    <a:t>= </a:t>
                  </a:r>
                  <a:r>
                    <a:rPr lang="en-US" sz="1000" dirty="0">
                      <a:solidFill>
                        <a:schemeClr val="tx1">
                          <a:lumMod val="65000"/>
                          <a:lumOff val="35000"/>
                        </a:schemeClr>
                      </a:solidFill>
                      <a:ea typeface="Segoe UI" panose="020B0502040204020203" pitchFamily="34" charset="0"/>
                      <a:cs typeface="Segoe UI" panose="020B0502040204020203" pitchFamily="34" charset="0"/>
                    </a:rPr>
                    <a:t>24.17 </a:t>
                  </a:r>
                  <a:r>
                    <a:rPr lang="en-US" sz="1000" i="1" dirty="0">
                      <a:solidFill>
                        <a:schemeClr val="tx1">
                          <a:lumMod val="65000"/>
                          <a:lumOff val="35000"/>
                        </a:schemeClr>
                      </a:solidFill>
                      <a:latin typeface="Times New Roman" panose="02020603050405020304" pitchFamily="18" charset="0"/>
                      <a:ea typeface="Segoe UI" panose="020B0502040204020203" pitchFamily="34" charset="0"/>
                      <a:cs typeface="Times New Roman" panose="02020603050405020304" pitchFamily="18" charset="0"/>
                    </a:rPr>
                    <a:t>mm</a:t>
                  </a:r>
                  <a:endParaRPr lang="en-US" sz="1100" i="1" dirty="0">
                    <a:solidFill>
                      <a:schemeClr val="tx1">
                        <a:lumMod val="65000"/>
                        <a:lumOff val="35000"/>
                      </a:schemeClr>
                    </a:solidFill>
                    <a:latin typeface="Times New Roman" panose="02020603050405020304" pitchFamily="18" charset="0"/>
                    <a:ea typeface="Segoe UI" panose="020B0502040204020203"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6899686" y="4973872"/>
                  <a:ext cx="1268582" cy="261610"/>
                </a:xfrm>
                <a:prstGeom prst="rect">
                  <a:avLst/>
                </a:prstGeom>
                <a:blipFill>
                  <a:blip r:embed="rId70"/>
                  <a:stretch>
                    <a:fillRect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4807183" y="3199717"/>
                  <a:ext cx="1249188" cy="441018"/>
                </a:xfrm>
                <a:prstGeom prst="rect">
                  <a:avLst/>
                </a:prstGeom>
                <a:noFill/>
              </p:spPr>
              <p:txBody>
                <a:bodyPr wrap="none" rtlCol="0">
                  <a:spAutoFit/>
                </a:bodyPr>
                <a:lstStyle/>
                <a:p>
                  <a14:m>
                    <m:oMath xmlns:m="http://schemas.openxmlformats.org/officeDocument/2006/math">
                      <m:sSub>
                        <m:sSubPr>
                          <m:ctrlPr>
                            <a:rPr lang="en-US" sz="1050" b="0" i="1" smtClean="0">
                              <a:solidFill>
                                <a:schemeClr val="tx1">
                                  <a:lumMod val="75000"/>
                                  <a:lumOff val="25000"/>
                                </a:schemeClr>
                              </a:solidFill>
                              <a:latin typeface="Cambria Math" panose="02040503050406030204" pitchFamily="18" charset="0"/>
                            </a:rPr>
                          </m:ctrlPr>
                        </m:sSubPr>
                        <m:e>
                          <m:r>
                            <a:rPr lang="en-US" sz="1050" b="0" i="1" smtClean="0">
                              <a:solidFill>
                                <a:schemeClr val="tx1">
                                  <a:lumMod val="75000"/>
                                  <a:lumOff val="25000"/>
                                </a:schemeClr>
                              </a:solidFill>
                              <a:latin typeface="Cambria Math" panose="02040503050406030204" pitchFamily="18" charset="0"/>
                            </a:rPr>
                            <m:t>𝛼</m:t>
                          </m:r>
                        </m:e>
                        <m:sub>
                          <m:r>
                            <a:rPr lang="en-US" sz="1050" b="0" i="1" smtClean="0">
                              <a:solidFill>
                                <a:schemeClr val="tx1">
                                  <a:lumMod val="75000"/>
                                  <a:lumOff val="25000"/>
                                </a:schemeClr>
                              </a:solidFill>
                              <a:latin typeface="Cambria Math" panose="02040503050406030204" pitchFamily="18" charset="0"/>
                            </a:rPr>
                            <m:t>𝑥</m:t>
                          </m:r>
                        </m:sub>
                      </m:sSub>
                    </m:oMath>
                  </a14:m>
                  <a:r>
                    <a:rPr lang="en-US" sz="1050" dirty="0">
                      <a:solidFill>
                        <a:schemeClr val="tx1">
                          <a:lumMod val="75000"/>
                          <a:lumOff val="25000"/>
                        </a:schemeClr>
                      </a:solidFill>
                    </a:rPr>
                    <a:t> </a:t>
                  </a:r>
                  <a:r>
                    <a:rPr lang="en-US" sz="1000" dirty="0">
                      <a:solidFill>
                        <a:schemeClr val="tx1">
                          <a:lumMod val="75000"/>
                          <a:lumOff val="25000"/>
                        </a:schemeClr>
                      </a:solidFill>
                    </a:rPr>
                    <a:t>= </a:t>
                  </a:r>
                  <a:r>
                    <a:rPr lang="en-US" sz="1000" dirty="0">
                      <a:solidFill>
                        <a:schemeClr val="tx1">
                          <a:lumMod val="75000"/>
                          <a:lumOff val="25000"/>
                        </a:schemeClr>
                      </a:solidFill>
                      <a:ea typeface="Segoe UI" panose="020B0502040204020203" pitchFamily="34" charset="0"/>
                      <a:cs typeface="Segoe UI" panose="020B0502040204020203" pitchFamily="34" charset="0"/>
                    </a:rPr>
                    <a:t>-20°, </a:t>
                  </a:r>
                  <a14:m>
                    <m:oMath xmlns:m="http://schemas.openxmlformats.org/officeDocument/2006/math">
                      <m:sSub>
                        <m:sSubPr>
                          <m:ctrlPr>
                            <a:rPr lang="en-US" sz="1050" i="1">
                              <a:solidFill>
                                <a:schemeClr val="tx1">
                                  <a:lumMod val="75000"/>
                                  <a:lumOff val="25000"/>
                                </a:schemeClr>
                              </a:solidFill>
                              <a:latin typeface="Cambria Math" panose="02040503050406030204" pitchFamily="18" charset="0"/>
                            </a:rPr>
                          </m:ctrlPr>
                        </m:sSubPr>
                        <m:e>
                          <m:r>
                            <a:rPr lang="en-US" sz="1050" i="1">
                              <a:solidFill>
                                <a:schemeClr val="tx1">
                                  <a:lumMod val="75000"/>
                                  <a:lumOff val="25000"/>
                                </a:schemeClr>
                              </a:solidFill>
                              <a:latin typeface="Cambria Math" panose="02040503050406030204" pitchFamily="18" charset="0"/>
                            </a:rPr>
                            <m:t>𝛼</m:t>
                          </m:r>
                        </m:e>
                        <m:sub>
                          <m:r>
                            <a:rPr lang="en-US" sz="1050" b="0" i="1" smtClean="0">
                              <a:solidFill>
                                <a:schemeClr val="tx1">
                                  <a:lumMod val="75000"/>
                                  <a:lumOff val="25000"/>
                                </a:schemeClr>
                              </a:solidFill>
                              <a:latin typeface="Cambria Math" panose="02040503050406030204" pitchFamily="18" charset="0"/>
                            </a:rPr>
                            <m:t>𝑦</m:t>
                          </m:r>
                        </m:sub>
                      </m:sSub>
                    </m:oMath>
                  </a14:m>
                  <a:r>
                    <a:rPr lang="en-US" sz="1000" dirty="0">
                      <a:solidFill>
                        <a:schemeClr val="tx1">
                          <a:lumMod val="75000"/>
                          <a:lumOff val="25000"/>
                        </a:schemeClr>
                      </a:solidFill>
                      <a:cs typeface="Times New Roman" panose="02020603050405020304" pitchFamily="18" charset="0"/>
                    </a:rPr>
                    <a:t> = 10°, </a:t>
                  </a:r>
                </a:p>
                <a:p>
                  <a14:m>
                    <m:oMath xmlns:m="http://schemas.openxmlformats.org/officeDocument/2006/math">
                      <m:sSub>
                        <m:sSubPr>
                          <m:ctrlPr>
                            <a:rPr lang="en-US" sz="1050" i="1">
                              <a:solidFill>
                                <a:schemeClr val="tx1">
                                  <a:lumMod val="75000"/>
                                  <a:lumOff val="25000"/>
                                </a:schemeClr>
                              </a:solidFill>
                              <a:latin typeface="Cambria Math" panose="02040503050406030204" pitchFamily="18" charset="0"/>
                            </a:rPr>
                          </m:ctrlPr>
                        </m:sSubPr>
                        <m:e>
                          <m:r>
                            <a:rPr lang="en-US" sz="1050" b="0" i="1" smtClean="0">
                              <a:solidFill>
                                <a:schemeClr val="tx1">
                                  <a:lumMod val="75000"/>
                                  <a:lumOff val="25000"/>
                                </a:schemeClr>
                              </a:solidFill>
                              <a:latin typeface="Cambria Math" panose="02040503050406030204" pitchFamily="18" charset="0"/>
                            </a:rPr>
                            <m:t>𝛽</m:t>
                          </m:r>
                        </m:e>
                        <m:sub>
                          <m:r>
                            <a:rPr lang="en-US" sz="1050" i="1">
                              <a:solidFill>
                                <a:schemeClr val="tx1">
                                  <a:lumMod val="75000"/>
                                  <a:lumOff val="25000"/>
                                </a:schemeClr>
                              </a:solidFill>
                              <a:latin typeface="Cambria Math" panose="02040503050406030204" pitchFamily="18" charset="0"/>
                            </a:rPr>
                            <m:t>𝑥</m:t>
                          </m:r>
                        </m:sub>
                      </m:sSub>
                    </m:oMath>
                  </a14:m>
                  <a:r>
                    <a:rPr lang="en-US" sz="1000" dirty="0">
                      <a:solidFill>
                        <a:schemeClr val="tx1">
                          <a:lumMod val="75000"/>
                          <a:lumOff val="25000"/>
                        </a:schemeClr>
                      </a:solidFill>
                      <a:cs typeface="Times New Roman" panose="02020603050405020304" pitchFamily="18" charset="0"/>
                    </a:rPr>
                    <a:t> =  15°,</a:t>
                  </a:r>
                  <a:r>
                    <a:rPr lang="en-US" sz="1050" dirty="0">
                      <a:solidFill>
                        <a:schemeClr val="tx1">
                          <a:lumMod val="75000"/>
                          <a:lumOff val="25000"/>
                        </a:schemeClr>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050" i="1">
                              <a:solidFill>
                                <a:schemeClr val="tx1">
                                  <a:lumMod val="75000"/>
                                  <a:lumOff val="25000"/>
                                </a:schemeClr>
                              </a:solidFill>
                              <a:latin typeface="Cambria Math" panose="02040503050406030204" pitchFamily="18" charset="0"/>
                            </a:rPr>
                          </m:ctrlPr>
                        </m:sSubPr>
                        <m:e>
                          <m:r>
                            <a:rPr lang="en-US" sz="1050" b="0" i="1" smtClean="0">
                              <a:solidFill>
                                <a:schemeClr val="tx1">
                                  <a:lumMod val="75000"/>
                                  <a:lumOff val="25000"/>
                                </a:schemeClr>
                              </a:solidFill>
                              <a:latin typeface="Cambria Math" panose="02040503050406030204" pitchFamily="18" charset="0"/>
                            </a:rPr>
                            <m:t>𝛽</m:t>
                          </m:r>
                        </m:e>
                        <m:sub>
                          <m:r>
                            <a:rPr lang="en-US" sz="1050" b="0" i="1" smtClean="0">
                              <a:solidFill>
                                <a:schemeClr val="tx1">
                                  <a:lumMod val="75000"/>
                                  <a:lumOff val="25000"/>
                                </a:schemeClr>
                              </a:solidFill>
                              <a:latin typeface="Cambria Math" panose="02040503050406030204" pitchFamily="18" charset="0"/>
                            </a:rPr>
                            <m:t>𝑦</m:t>
                          </m:r>
                        </m:sub>
                      </m:sSub>
                    </m:oMath>
                  </a14:m>
                  <a:r>
                    <a:rPr lang="en-US" sz="1000" dirty="0">
                      <a:solidFill>
                        <a:schemeClr val="tx1">
                          <a:lumMod val="75000"/>
                          <a:lumOff val="25000"/>
                        </a:schemeClr>
                      </a:solidFill>
                      <a:cs typeface="Times New Roman" panose="02020603050405020304" pitchFamily="18" charset="0"/>
                    </a:rPr>
                    <a:t> = -5°.</a:t>
                  </a:r>
                  <a:endParaRPr lang="en-US" sz="1050" dirty="0">
                    <a:solidFill>
                      <a:schemeClr val="tx1">
                        <a:lumMod val="75000"/>
                        <a:lumOff val="25000"/>
                      </a:schemeClr>
                    </a:solidFill>
                    <a:cs typeface="Times New Roman" panose="02020603050405020304" pitchFamily="18"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4807183" y="3199717"/>
                  <a:ext cx="1249188" cy="441018"/>
                </a:xfrm>
                <a:prstGeom prst="rect">
                  <a:avLst/>
                </a:prstGeom>
                <a:blipFill>
                  <a:blip r:embed="rId71"/>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913860" y="3642783"/>
                  <a:ext cx="1152534" cy="246221"/>
                </a:xfrm>
                <a:prstGeom prst="rect">
                  <a:avLst/>
                </a:prstGeom>
                <a:noFill/>
              </p:spPr>
              <p:txBody>
                <a:bodyPr wrap="square" rtlCol="0">
                  <a:spAutoFit/>
                </a:bodyPr>
                <a:lstStyle/>
                <a:p>
                  <a:r>
                    <a:rPr lang="en-US" sz="1000" i="1" dirty="0">
                      <a:solidFill>
                        <a:schemeClr val="tx1">
                          <a:lumMod val="65000"/>
                          <a:lumOff val="35000"/>
                        </a:schemeClr>
                      </a:solidFill>
                    </a:rPr>
                    <a:t>Lens 1, </a:t>
                  </a:r>
                  <a14:m>
                    <m:oMath xmlns:m="http://schemas.openxmlformats.org/officeDocument/2006/math">
                      <m:r>
                        <a:rPr lang="en-US" sz="1000" i="1" dirty="0" smtClean="0">
                          <a:solidFill>
                            <a:schemeClr val="tx1">
                              <a:lumMod val="65000"/>
                              <a:lumOff val="35000"/>
                            </a:schemeClr>
                          </a:solidFill>
                          <a:latin typeface="Cambria Math" panose="02040503050406030204" pitchFamily="18" charset="0"/>
                        </a:rPr>
                        <m:t>𝑓</m:t>
                      </m:r>
                    </m:oMath>
                  </a14:m>
                  <a:r>
                    <a:rPr lang="en-US" sz="1000" i="1" dirty="0">
                      <a:solidFill>
                        <a:schemeClr val="tx1">
                          <a:lumMod val="65000"/>
                          <a:lumOff val="35000"/>
                        </a:schemeClr>
                      </a:solidFill>
                    </a:rPr>
                    <a:t> = 40 mm</a:t>
                  </a:r>
                </a:p>
              </p:txBody>
            </p:sp>
          </mc:Choice>
          <mc:Fallback xmlns="">
            <p:sp>
              <p:nvSpPr>
                <p:cNvPr id="34" name="TextBox 33"/>
                <p:cNvSpPr txBox="1">
                  <a:spLocks noRot="1" noChangeAspect="1" noMove="1" noResize="1" noEditPoints="1" noAdjustHandles="1" noChangeArrowheads="1" noChangeShapeType="1" noTextEdit="1"/>
                </p:cNvSpPr>
                <p:nvPr/>
              </p:nvSpPr>
              <p:spPr>
                <a:xfrm>
                  <a:off x="4913860" y="3642783"/>
                  <a:ext cx="1152534" cy="246221"/>
                </a:xfrm>
                <a:prstGeom prst="rect">
                  <a:avLst/>
                </a:prstGeom>
                <a:blipFill>
                  <a:blip r:embed="rId72"/>
                  <a:stretch>
                    <a:fillRect b="-15000"/>
                  </a:stretch>
                </a:blipFill>
              </p:spPr>
              <p:txBody>
                <a:bodyPr/>
                <a:lstStyle/>
                <a:p>
                  <a:r>
                    <a:rPr lang="en-US">
                      <a:noFill/>
                    </a:rPr>
                    <a:t> </a:t>
                  </a:r>
                </a:p>
              </p:txBody>
            </p:sp>
          </mc:Fallback>
        </mc:AlternateContent>
        <p:cxnSp>
          <p:nvCxnSpPr>
            <p:cNvPr id="35" name="Straight Connector 34"/>
            <p:cNvCxnSpPr/>
            <p:nvPr/>
          </p:nvCxnSpPr>
          <p:spPr>
            <a:xfrm>
              <a:off x="4867023" y="4258011"/>
              <a:ext cx="36459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6717259" y="4081112"/>
              <a:ext cx="0" cy="117611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6717857" y="5123405"/>
              <a:ext cx="1519393" cy="148603"/>
              <a:chOff x="2605298" y="1651989"/>
              <a:chExt cx="1181289" cy="115535"/>
            </a:xfrm>
          </p:grpSpPr>
          <p:cxnSp>
            <p:nvCxnSpPr>
              <p:cNvPr id="61" name="Straight Connector 60"/>
              <p:cNvCxnSpPr>
                <a:cxnSpLocks/>
              </p:cNvCxnSpPr>
              <p:nvPr/>
            </p:nvCxnSpPr>
            <p:spPr>
              <a:xfrm flipH="1">
                <a:off x="2605298" y="1651989"/>
                <a:ext cx="0" cy="115535"/>
              </a:xfrm>
              <a:prstGeom prst="line">
                <a:avLst/>
              </a:prstGeom>
              <a:ln w="6350">
                <a:solidFill>
                  <a:schemeClr val="tx1">
                    <a:lumMod val="85000"/>
                    <a:lumOff val="1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2607011" y="1709756"/>
                <a:ext cx="1179576" cy="0"/>
              </a:xfrm>
              <a:prstGeom prst="straightConnector1">
                <a:avLst/>
              </a:prstGeom>
              <a:ln>
                <a:headEnd type="none" w="med" len="med"/>
                <a:tailEnd type="arrow" w="sm" len="sm"/>
              </a:ln>
            </p:spPr>
            <p:style>
              <a:lnRef idx="1">
                <a:schemeClr val="dk1"/>
              </a:lnRef>
              <a:fillRef idx="0">
                <a:schemeClr val="dk1"/>
              </a:fillRef>
              <a:effectRef idx="0">
                <a:schemeClr val="dk1"/>
              </a:effectRef>
              <a:fontRef idx="minor">
                <a:schemeClr val="tx1"/>
              </a:fontRef>
            </p:style>
          </p:cxnSp>
        </p:grpSp>
        <p:cxnSp>
          <p:nvCxnSpPr>
            <p:cNvPr id="38" name="Straight Connector 37"/>
            <p:cNvCxnSpPr/>
            <p:nvPr/>
          </p:nvCxnSpPr>
          <p:spPr>
            <a:xfrm flipH="1" flipV="1">
              <a:off x="8234366" y="4081112"/>
              <a:ext cx="0" cy="117611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9" name="Image plane pivot"/>
            <p:cNvGrpSpPr/>
            <p:nvPr/>
          </p:nvGrpSpPr>
          <p:grpSpPr>
            <a:xfrm>
              <a:off x="8199398" y="4222106"/>
              <a:ext cx="72041" cy="72041"/>
              <a:chOff x="3011758" y="4033638"/>
              <a:chExt cx="56010" cy="56010"/>
            </a:xfrm>
          </p:grpSpPr>
          <p:sp>
            <p:nvSpPr>
              <p:cNvPr id="59" name="Oval 58"/>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035191" y="4057071"/>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5548133" y="4974829"/>
              <a:ext cx="784428" cy="246221"/>
            </a:xfrm>
            <a:prstGeom prst="rect">
              <a:avLst/>
            </a:prstGeom>
            <a:noFill/>
          </p:spPr>
          <p:txBody>
            <a:bodyPr wrap="square" rtlCol="0">
              <a:spAutoFit/>
            </a:bodyPr>
            <a:lstStyle/>
            <a:p>
              <a:r>
                <a:rPr lang="en-US" sz="1000" i="1" dirty="0"/>
                <a:t>Exit pupil </a:t>
              </a:r>
            </a:p>
          </p:txBody>
        </p:sp>
        <p:sp>
          <p:nvSpPr>
            <p:cNvPr id="41" name="TextBox 40"/>
            <p:cNvSpPr txBox="1"/>
            <p:nvPr/>
          </p:nvSpPr>
          <p:spPr>
            <a:xfrm>
              <a:off x="6517619" y="4691387"/>
              <a:ext cx="1045436" cy="246221"/>
            </a:xfrm>
            <a:prstGeom prst="rect">
              <a:avLst/>
            </a:prstGeom>
            <a:noFill/>
          </p:spPr>
          <p:txBody>
            <a:bodyPr wrap="square" rtlCol="0">
              <a:spAutoFit/>
            </a:bodyPr>
            <a:lstStyle/>
            <a:p>
              <a:r>
                <a:rPr lang="en-US" sz="1000" i="1" dirty="0"/>
                <a:t>Entrance pupil </a:t>
              </a:r>
            </a:p>
          </p:txBody>
        </p:sp>
        <mc:AlternateContent xmlns:mc="http://schemas.openxmlformats.org/markup-compatibility/2006" xmlns:a14="http://schemas.microsoft.com/office/drawing/2010/main">
          <mc:Choice Requires="a14">
            <p:sp>
              <p:nvSpPr>
                <p:cNvPr id="42" name="TextBox 41"/>
                <p:cNvSpPr txBox="1"/>
                <p:nvPr/>
              </p:nvSpPr>
              <p:spPr>
                <a:xfrm>
                  <a:off x="6441533" y="4067673"/>
                  <a:ext cx="314448" cy="2771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800" i="1" smtClean="0">
                                <a:latin typeface="Cambria Math" panose="02040503050406030204" pitchFamily="18" charset="0"/>
                              </a:rPr>
                            </m:ctrlPr>
                          </m:dPr>
                          <m:e>
                            <m:r>
                              <a:rPr lang="en-US" sz="800" b="0" i="1" smtClean="0">
                                <a:latin typeface="Cambria Math" panose="02040503050406030204" pitchFamily="18" charset="0"/>
                              </a:rPr>
                              <m:t>𝐶</m:t>
                            </m:r>
                          </m:e>
                        </m:d>
                      </m:oMath>
                    </m:oMathPara>
                  </a14:m>
                  <a:endParaRPr lang="en-US" sz="800" dirty="0"/>
                </a:p>
              </p:txBody>
            </p:sp>
          </mc:Choice>
          <mc:Fallback xmlns="">
            <p:sp>
              <p:nvSpPr>
                <p:cNvPr id="42" name="TextBox 41"/>
                <p:cNvSpPr txBox="1">
                  <a:spLocks noRot="1" noChangeAspect="1" noMove="1" noResize="1" noEditPoints="1" noAdjustHandles="1" noChangeArrowheads="1" noChangeShapeType="1" noTextEdit="1"/>
                </p:cNvSpPr>
                <p:nvPr/>
              </p:nvSpPr>
              <p:spPr>
                <a:xfrm>
                  <a:off x="6441533" y="4067673"/>
                  <a:ext cx="314448" cy="277108"/>
                </a:xfrm>
                <a:prstGeom prst="rect">
                  <a:avLst/>
                </a:prstGeom>
                <a:blipFill>
                  <a:blip r:embed="rId73"/>
                  <a:stretch>
                    <a:fillRect/>
                  </a:stretch>
                </a:blipFill>
              </p:spPr>
              <p:txBody>
                <a:bodyPr/>
                <a:lstStyle/>
                <a:p>
                  <a:r>
                    <a:rPr lang="en-US">
                      <a:noFill/>
                    </a:rPr>
                    <a:t> </a:t>
                  </a:r>
                </a:p>
              </p:txBody>
            </p:sp>
          </mc:Fallback>
        </mc:AlternateContent>
        <p:grpSp>
          <p:nvGrpSpPr>
            <p:cNvPr id="43" name="lens pivot"/>
            <p:cNvGrpSpPr/>
            <p:nvPr/>
          </p:nvGrpSpPr>
          <p:grpSpPr>
            <a:xfrm>
              <a:off x="6684633" y="4213854"/>
              <a:ext cx="72041" cy="72041"/>
              <a:chOff x="3011758" y="4033638"/>
              <a:chExt cx="56010" cy="56010"/>
            </a:xfrm>
          </p:grpSpPr>
          <p:sp>
            <p:nvSpPr>
              <p:cNvPr id="57" name="Oval 56"/>
              <p:cNvSpPr/>
              <p:nvPr/>
            </p:nvSpPr>
            <p:spPr>
              <a:xfrm>
                <a:off x="3011758" y="4033638"/>
                <a:ext cx="56010" cy="56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035191" y="4057071"/>
                <a:ext cx="9144" cy="9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5985616" y="3720363"/>
              <a:ext cx="506734" cy="246221"/>
            </a:xfrm>
            <a:prstGeom prst="rect">
              <a:avLst/>
            </a:prstGeom>
            <a:noFill/>
          </p:spPr>
          <p:txBody>
            <a:bodyPr wrap="square" rtlCol="0">
              <a:spAutoFit/>
            </a:bodyPr>
            <a:lstStyle/>
            <a:p>
              <a:r>
                <a:rPr lang="en-US" sz="1000" i="1" dirty="0">
                  <a:solidFill>
                    <a:schemeClr val="tx1">
                      <a:lumMod val="65000"/>
                      <a:lumOff val="35000"/>
                    </a:schemeClr>
                  </a:solidFill>
                </a:rPr>
                <a:t>Stop</a:t>
              </a:r>
            </a:p>
          </p:txBody>
        </p:sp>
        <p:sp>
          <p:nvSpPr>
            <p:cNvPr id="45" name="TextBox 44"/>
            <p:cNvSpPr txBox="1"/>
            <p:nvPr/>
          </p:nvSpPr>
          <p:spPr>
            <a:xfrm>
              <a:off x="7457626" y="3276370"/>
              <a:ext cx="914758" cy="246221"/>
            </a:xfrm>
            <a:prstGeom prst="rect">
              <a:avLst/>
            </a:prstGeom>
            <a:noFill/>
          </p:spPr>
          <p:txBody>
            <a:bodyPr wrap="square" rtlCol="0">
              <a:spAutoFit/>
            </a:bodyPr>
            <a:lstStyle/>
            <a:p>
              <a:r>
                <a:rPr lang="en-US" sz="1000" i="1" dirty="0">
                  <a:solidFill>
                    <a:schemeClr val="tx1">
                      <a:lumMod val="65000"/>
                      <a:lumOff val="35000"/>
                    </a:schemeClr>
                  </a:solidFill>
                </a:rPr>
                <a:t>Image plane</a:t>
              </a:r>
            </a:p>
          </p:txBody>
        </p:sp>
        <p:cxnSp>
          <p:nvCxnSpPr>
            <p:cNvPr id="46" name="Straight Arrow Connector 45"/>
            <p:cNvCxnSpPr>
              <a:cxnSpLocks noChangeAspect="1"/>
            </p:cNvCxnSpPr>
            <p:nvPr/>
          </p:nvCxnSpPr>
          <p:spPr>
            <a:xfrm>
              <a:off x="6230991" y="3924167"/>
              <a:ext cx="88229" cy="219052"/>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noChangeAspect="1"/>
            </p:cNvCxnSpPr>
            <p:nvPr/>
          </p:nvCxnSpPr>
          <p:spPr>
            <a:xfrm>
              <a:off x="5947173" y="3799616"/>
              <a:ext cx="88231" cy="219052"/>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5436708" y="5096200"/>
              <a:ext cx="176417" cy="0"/>
            </a:xfrm>
            <a:prstGeom prst="straightConnector1">
              <a:avLst/>
            </a:prstGeom>
            <a:ln cap="sq">
              <a:solidFill>
                <a:schemeClr val="tx1">
                  <a:lumMod val="75000"/>
                  <a:lumOff val="25000"/>
                </a:schemeClr>
              </a:solidFill>
              <a:miter lim="800000"/>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203435" y="3405530"/>
              <a:ext cx="176417" cy="0"/>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noChangeAspect="1"/>
            </p:cNvCxnSpPr>
            <p:nvPr/>
          </p:nvCxnSpPr>
          <p:spPr>
            <a:xfrm flipH="1">
              <a:off x="7137586" y="3082919"/>
              <a:ext cx="139687" cy="73017"/>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867023" y="2899145"/>
              <a:ext cx="3716200" cy="2386950"/>
            </a:xfrm>
            <a:prstGeom prst="rect">
              <a:avLst/>
            </a:prstGeom>
            <a:noFill/>
            <a:ln w="63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4756762" y="2897104"/>
              <a:ext cx="110261" cy="1059731"/>
            </a:xfrm>
            <a:prstGeom prst="line">
              <a:avLst/>
            </a:prstGeom>
            <a:noFill/>
            <a:ln w="63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a:off x="4750636" y="4220237"/>
              <a:ext cx="110261" cy="1059731"/>
            </a:xfrm>
            <a:prstGeom prst="line">
              <a:avLst/>
            </a:prstGeom>
            <a:noFill/>
            <a:ln w="63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4" name="TextBox 53"/>
                <p:cNvSpPr txBox="1"/>
                <p:nvPr/>
              </p:nvSpPr>
              <p:spPr>
                <a:xfrm>
                  <a:off x="4807183" y="2883200"/>
                  <a:ext cx="1425585" cy="258532"/>
                </a:xfrm>
                <a:prstGeom prst="rect">
                  <a:avLst/>
                </a:prstGeom>
                <a:noFill/>
              </p:spPr>
              <p:txBody>
                <a:bodyPr wrap="square" rtlCol="0">
                  <a:spAutoFit/>
                </a:bodyPr>
                <a:lstStyle/>
                <a:p>
                  <a14:m>
                    <m:oMath xmlns:m="http://schemas.openxmlformats.org/officeDocument/2006/math">
                      <m:sSub>
                        <m:sSubPr>
                          <m:ctrlPr>
                            <a:rPr lang="en-US" sz="1000" b="0" i="1" dirty="0" smtClean="0">
                              <a:solidFill>
                                <a:schemeClr val="tx1">
                                  <a:lumMod val="75000"/>
                                  <a:lumOff val="25000"/>
                                </a:schemeClr>
                              </a:solidFill>
                              <a:latin typeface="Cambria Math" panose="02040503050406030204" pitchFamily="18" charset="0"/>
                            </a:rPr>
                          </m:ctrlPr>
                        </m:sSubPr>
                        <m:e>
                          <m:r>
                            <a:rPr lang="en-US" sz="1000" i="1" dirty="0" smtClean="0">
                              <a:solidFill>
                                <a:schemeClr val="tx1">
                                  <a:lumMod val="75000"/>
                                  <a:lumOff val="25000"/>
                                </a:schemeClr>
                              </a:solidFill>
                              <a:latin typeface="Cambria Math" panose="02040503050406030204" pitchFamily="18" charset="0"/>
                            </a:rPr>
                            <m:t>𝑓</m:t>
                          </m:r>
                        </m:e>
                        <m:sub>
                          <m:r>
                            <a:rPr lang="en-US" sz="1000" b="0" i="1" dirty="0" smtClean="0">
                              <a:solidFill>
                                <a:schemeClr val="tx1">
                                  <a:lumMod val="75000"/>
                                  <a:lumOff val="25000"/>
                                </a:schemeClr>
                              </a:solidFill>
                              <a:latin typeface="Cambria Math" panose="02040503050406030204" pitchFamily="18" charset="0"/>
                            </a:rPr>
                            <m:t>𝑒𝑓𝑓</m:t>
                          </m:r>
                        </m:sub>
                      </m:sSub>
                    </m:oMath>
                  </a14:m>
                  <a:r>
                    <a:rPr lang="en-US" sz="1000" i="1" dirty="0">
                      <a:solidFill>
                        <a:schemeClr val="tx1">
                          <a:lumMod val="75000"/>
                          <a:lumOff val="25000"/>
                        </a:schemeClr>
                      </a:solidFill>
                    </a:rPr>
                    <a:t> = 24 </a:t>
                  </a:r>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1000" i="1" dirty="0">
                      <a:solidFill>
                        <a:schemeClr val="tx1">
                          <a:lumMod val="75000"/>
                          <a:lumOff val="25000"/>
                        </a:schemeClr>
                      </a:solidFill>
                    </a:rPr>
                    <a:t>, </a:t>
                  </a:r>
                  <a14:m>
                    <m:oMath xmlns:m="http://schemas.openxmlformats.org/officeDocument/2006/math">
                      <m:sSub>
                        <m:sSubPr>
                          <m:ctrlPr>
                            <a:rPr lang="en-US" sz="1000" b="0" i="1" smtClean="0">
                              <a:solidFill>
                                <a:schemeClr val="tx1">
                                  <a:lumMod val="75000"/>
                                  <a:lumOff val="25000"/>
                                </a:schemeClr>
                              </a:solidFill>
                              <a:latin typeface="Cambria Math" panose="02040503050406030204" pitchFamily="18" charset="0"/>
                            </a:rPr>
                          </m:ctrlPr>
                        </m:sSubPr>
                        <m:e>
                          <m:r>
                            <a:rPr lang="en-US" sz="1000" b="0" i="1" smtClean="0">
                              <a:solidFill>
                                <a:schemeClr val="tx1">
                                  <a:lumMod val="75000"/>
                                  <a:lumOff val="25000"/>
                                </a:schemeClr>
                              </a:solidFill>
                              <a:latin typeface="Cambria Math" panose="02040503050406030204" pitchFamily="18" charset="0"/>
                            </a:rPr>
                            <m:t>𝑚</m:t>
                          </m:r>
                        </m:e>
                        <m:sub>
                          <m:r>
                            <a:rPr lang="en-US" sz="1000" b="0" i="1" smtClean="0">
                              <a:solidFill>
                                <a:schemeClr val="tx1">
                                  <a:lumMod val="75000"/>
                                  <a:lumOff val="25000"/>
                                </a:schemeClr>
                              </a:solidFill>
                              <a:latin typeface="Cambria Math" panose="02040503050406030204" pitchFamily="18" charset="0"/>
                            </a:rPr>
                            <m:t>𝑝</m:t>
                          </m:r>
                        </m:sub>
                      </m:sSub>
                    </m:oMath>
                  </a14:m>
                  <a:r>
                    <a:rPr lang="en-US" sz="1000" i="1" dirty="0">
                      <a:solidFill>
                        <a:schemeClr val="tx1">
                          <a:lumMod val="75000"/>
                          <a:lumOff val="25000"/>
                        </a:schemeClr>
                      </a:solidFill>
                    </a:rPr>
                    <a:t>= 2. </a:t>
                  </a:r>
                </a:p>
              </p:txBody>
            </p:sp>
          </mc:Choice>
          <mc:Fallback xmlns="">
            <p:sp>
              <p:nvSpPr>
                <p:cNvPr id="54" name="TextBox 53"/>
                <p:cNvSpPr txBox="1">
                  <a:spLocks noRot="1" noChangeAspect="1" noMove="1" noResize="1" noEditPoints="1" noAdjustHandles="1" noChangeArrowheads="1" noChangeShapeType="1" noTextEdit="1"/>
                </p:cNvSpPr>
                <p:nvPr/>
              </p:nvSpPr>
              <p:spPr>
                <a:xfrm>
                  <a:off x="4807183" y="2883200"/>
                  <a:ext cx="1425585" cy="258532"/>
                </a:xfrm>
                <a:prstGeom prst="rect">
                  <a:avLst/>
                </a:prstGeom>
                <a:blipFill>
                  <a:blip r:embed="rId74"/>
                  <a:stretch>
                    <a:fillRect b="-9302"/>
                  </a:stretch>
                </a:blipFill>
              </p:spPr>
              <p:txBody>
                <a:bodyPr/>
                <a:lstStyle/>
                <a:p>
                  <a:r>
                    <a:rPr lang="en-US">
                      <a:noFill/>
                    </a:rPr>
                    <a:t> </a:t>
                  </a:r>
                </a:p>
              </p:txBody>
            </p:sp>
          </mc:Fallback>
        </mc:AlternateContent>
        <p:cxnSp>
          <p:nvCxnSpPr>
            <p:cNvPr id="55" name="Straight Arrow Connector 54"/>
            <p:cNvCxnSpPr>
              <a:cxnSpLocks noChangeAspect="1"/>
            </p:cNvCxnSpPr>
            <p:nvPr/>
          </p:nvCxnSpPr>
          <p:spPr>
            <a:xfrm>
              <a:off x="6512770" y="4579608"/>
              <a:ext cx="88229" cy="219052"/>
            </a:xfrm>
            <a:prstGeom prst="straightConnector1">
              <a:avLst/>
            </a:prstGeom>
            <a:ln>
              <a:solidFill>
                <a:schemeClr val="tx1">
                  <a:lumMod val="75000"/>
                  <a:lumOff val="2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4807183" y="3041002"/>
                  <a:ext cx="1544668" cy="254685"/>
                </a:xfrm>
                <a:prstGeom prst="rect">
                  <a:avLst/>
                </a:prstGeom>
                <a:noFill/>
              </p:spPr>
              <p:txBody>
                <a:bodyPr wrap="square" rtlCol="0">
                  <a:spAutoFit/>
                </a:bodyPr>
                <a:lstStyle/>
                <a:p>
                  <a14:m>
                    <m:oMath xmlns:m="http://schemas.openxmlformats.org/officeDocument/2006/math">
                      <m:sSub>
                        <m:sSubPr>
                          <m:ctrlPr>
                            <a:rPr lang="en-US" sz="1000" b="0" i="1" dirty="0" smtClean="0">
                              <a:solidFill>
                                <a:schemeClr val="tx1">
                                  <a:lumMod val="75000"/>
                                  <a:lumOff val="25000"/>
                                </a:schemeClr>
                              </a:solidFill>
                              <a:latin typeface="Cambria Math" panose="02040503050406030204" pitchFamily="18" charset="0"/>
                            </a:rPr>
                          </m:ctrlPr>
                        </m:sSubPr>
                        <m:e>
                          <m:r>
                            <a:rPr lang="en-US" sz="1000" b="0" i="1" dirty="0" smtClean="0">
                              <a:solidFill>
                                <a:schemeClr val="tx1">
                                  <a:lumMod val="75000"/>
                                  <a:lumOff val="25000"/>
                                </a:schemeClr>
                              </a:solidFill>
                              <a:latin typeface="Cambria Math" panose="02040503050406030204" pitchFamily="18" charset="0"/>
                            </a:rPr>
                            <m:t>𝑑</m:t>
                          </m:r>
                        </m:e>
                        <m:sub>
                          <m:r>
                            <a:rPr lang="en-US" sz="1000" b="0" i="1" dirty="0" smtClean="0">
                              <a:solidFill>
                                <a:schemeClr val="tx1">
                                  <a:lumMod val="75000"/>
                                  <a:lumOff val="25000"/>
                                </a:schemeClr>
                              </a:solidFill>
                              <a:latin typeface="Cambria Math" panose="02040503050406030204" pitchFamily="18" charset="0"/>
                            </a:rPr>
                            <m:t>𝑒</m:t>
                          </m:r>
                        </m:sub>
                      </m:sSub>
                    </m:oMath>
                  </a14:m>
                  <a:r>
                    <a:rPr lang="en-US" sz="1000" i="1" dirty="0">
                      <a:solidFill>
                        <a:schemeClr val="tx1">
                          <a:lumMod val="75000"/>
                          <a:lumOff val="25000"/>
                        </a:schemeClr>
                      </a:solidFill>
                    </a:rPr>
                    <a:t> = -5 </a:t>
                  </a:r>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1000" i="1" dirty="0">
                      <a:solidFill>
                        <a:schemeClr val="tx1">
                          <a:lumMod val="75000"/>
                          <a:lumOff val="25000"/>
                        </a:schemeClr>
                      </a:solidFill>
                    </a:rPr>
                    <a:t>, </a:t>
                  </a:r>
                  <a14:m>
                    <m:oMath xmlns:m="http://schemas.openxmlformats.org/officeDocument/2006/math">
                      <m:acc>
                        <m:accPr>
                          <m:chr m:val="́"/>
                          <m:ctrlPr>
                            <a:rPr lang="en-US" sz="1000" b="0" i="1" smtClean="0">
                              <a:solidFill>
                                <a:schemeClr val="tx1">
                                  <a:lumMod val="75000"/>
                                  <a:lumOff val="25000"/>
                                </a:schemeClr>
                              </a:solidFill>
                              <a:latin typeface="Cambria Math" panose="02040503050406030204" pitchFamily="18" charset="0"/>
                            </a:rPr>
                          </m:ctrlPr>
                        </m:accPr>
                        <m:e>
                          <m:sSub>
                            <m:sSubPr>
                              <m:ctrlPr>
                                <a:rPr lang="en-US" sz="1000" b="0" i="1" smtClean="0">
                                  <a:solidFill>
                                    <a:schemeClr val="tx1">
                                      <a:lumMod val="75000"/>
                                      <a:lumOff val="25000"/>
                                    </a:schemeClr>
                                  </a:solidFill>
                                  <a:latin typeface="Cambria Math" panose="02040503050406030204" pitchFamily="18" charset="0"/>
                                </a:rPr>
                              </m:ctrlPr>
                            </m:sSubPr>
                            <m:e>
                              <m:r>
                                <a:rPr lang="en-US" sz="1000" b="0" i="1" smtClean="0">
                                  <a:solidFill>
                                    <a:schemeClr val="tx1">
                                      <a:lumMod val="75000"/>
                                      <a:lumOff val="25000"/>
                                    </a:schemeClr>
                                  </a:solidFill>
                                  <a:latin typeface="Cambria Math" panose="02040503050406030204" pitchFamily="18" charset="0"/>
                                </a:rPr>
                                <m:t>𝑑</m:t>
                              </m:r>
                            </m:e>
                            <m:sub>
                              <m:r>
                                <a:rPr lang="en-US" sz="1000" b="0" i="1" smtClean="0">
                                  <a:solidFill>
                                    <a:schemeClr val="tx1">
                                      <a:lumMod val="75000"/>
                                      <a:lumOff val="25000"/>
                                    </a:schemeClr>
                                  </a:solidFill>
                                  <a:latin typeface="Cambria Math" panose="02040503050406030204" pitchFamily="18" charset="0"/>
                                </a:rPr>
                                <m:t>𝑒</m:t>
                              </m:r>
                            </m:sub>
                          </m:sSub>
                        </m:e>
                      </m:acc>
                    </m:oMath>
                  </a14:m>
                  <a:r>
                    <a:rPr lang="en-US" sz="1000" i="1" dirty="0">
                      <a:solidFill>
                        <a:schemeClr val="tx1">
                          <a:lumMod val="75000"/>
                          <a:lumOff val="25000"/>
                        </a:schemeClr>
                      </a:solidFill>
                    </a:rPr>
                    <a:t>= -25 </a:t>
                  </a:r>
                  <a:r>
                    <a:rPr lang="en-US" sz="1000" i="1" dirty="0">
                      <a:solidFill>
                        <a:schemeClr val="tx1">
                          <a:lumMod val="75000"/>
                          <a:lumOff val="25000"/>
                        </a:schemeClr>
                      </a:solidFill>
                      <a:latin typeface="Times New Roman" panose="02020603050405020304" pitchFamily="18" charset="0"/>
                      <a:cs typeface="Times New Roman" panose="02020603050405020304" pitchFamily="18" charset="0"/>
                    </a:rPr>
                    <a:t>mm</a:t>
                  </a:r>
                  <a:r>
                    <a:rPr lang="en-US" sz="1000" i="1" dirty="0">
                      <a:solidFill>
                        <a:schemeClr val="tx1">
                          <a:lumMod val="75000"/>
                          <a:lumOff val="25000"/>
                        </a:schemeClr>
                      </a:solidFill>
                    </a:rPr>
                    <a:t>. </a:t>
                  </a:r>
                </a:p>
              </p:txBody>
            </p:sp>
          </mc:Choice>
          <mc:Fallback xmlns="">
            <p:sp>
              <p:nvSpPr>
                <p:cNvPr id="56" name="TextBox 55"/>
                <p:cNvSpPr txBox="1">
                  <a:spLocks noRot="1" noChangeAspect="1" noMove="1" noResize="1" noEditPoints="1" noAdjustHandles="1" noChangeArrowheads="1" noChangeShapeType="1" noTextEdit="1"/>
                </p:cNvSpPr>
                <p:nvPr/>
              </p:nvSpPr>
              <p:spPr>
                <a:xfrm>
                  <a:off x="4807183" y="3041002"/>
                  <a:ext cx="1544668" cy="254685"/>
                </a:xfrm>
                <a:prstGeom prst="rect">
                  <a:avLst/>
                </a:prstGeom>
                <a:blipFill>
                  <a:blip r:embed="rId75"/>
                  <a:stretch>
                    <a:fillRect b="-14286"/>
                  </a:stretch>
                </a:blipFill>
              </p:spPr>
              <p:txBody>
                <a:bodyPr/>
                <a:lstStyle/>
                <a:p>
                  <a:r>
                    <a:rPr lang="en-US">
                      <a:noFill/>
                    </a:rPr>
                    <a:t> </a:t>
                  </a:r>
                </a:p>
              </p:txBody>
            </p:sp>
          </mc:Fallback>
        </mc:AlternateContent>
      </p:grpSp>
      <p:sp>
        <p:nvSpPr>
          <p:cNvPr id="83" name="TextBox 82"/>
          <p:cNvSpPr txBox="1"/>
          <p:nvPr/>
        </p:nvSpPr>
        <p:spPr>
          <a:xfrm>
            <a:off x="405353" y="910629"/>
            <a:ext cx="1202830" cy="400110"/>
          </a:xfrm>
          <a:prstGeom prst="rect">
            <a:avLst/>
          </a:prstGeom>
          <a:noFill/>
        </p:spPr>
        <p:txBody>
          <a:bodyPr wrap="none" rtlCol="0">
            <a:spAutoFit/>
          </a:bodyPr>
          <a:lstStyle/>
          <a:p>
            <a:r>
              <a:rPr lang="en-US" sz="2000" b="1" dirty="0">
                <a:solidFill>
                  <a:srgbClr val="FF66CC"/>
                </a:solidFill>
              </a:rPr>
              <a:t>Equation:</a:t>
            </a:r>
          </a:p>
        </p:txBody>
      </p:sp>
      <p:sp>
        <p:nvSpPr>
          <p:cNvPr id="81" name="TextBox 80"/>
          <p:cNvSpPr txBox="1"/>
          <p:nvPr/>
        </p:nvSpPr>
        <p:spPr>
          <a:xfrm>
            <a:off x="397733" y="2353453"/>
            <a:ext cx="8225265" cy="400110"/>
          </a:xfrm>
          <a:prstGeom prst="rect">
            <a:avLst/>
          </a:prstGeom>
        </p:spPr>
        <p:txBody>
          <a:bodyPr wrap="none" rtlCol="0">
            <a:spAutoFit/>
          </a:bodyPr>
          <a:lstStyle/>
          <a:p>
            <a:r>
              <a:rPr lang="en-US" sz="2000" b="1" dirty="0">
                <a:solidFill>
                  <a:srgbClr val="FF66CC"/>
                </a:solidFill>
              </a:rPr>
              <a:t>Verification: </a:t>
            </a:r>
            <a:r>
              <a:rPr lang="en-US" dirty="0">
                <a:solidFill>
                  <a:schemeClr val="bg1">
                    <a:lumMod val="85000"/>
                  </a:schemeClr>
                </a:solidFill>
              </a:rPr>
              <a:t>Compare numerically computed values against Zemax ray-traced values</a:t>
            </a:r>
            <a:endParaRPr lang="en-US" sz="2000" dirty="0">
              <a:solidFill>
                <a:schemeClr val="bg1">
                  <a:lumMod val="85000"/>
                </a:schemeClr>
              </a:solidFill>
            </a:endParaRPr>
          </a:p>
        </p:txBody>
      </p:sp>
      <p:sp>
        <p:nvSpPr>
          <p:cNvPr id="86" name="TextBox 85"/>
          <p:cNvSpPr txBox="1"/>
          <p:nvPr/>
        </p:nvSpPr>
        <p:spPr>
          <a:xfrm>
            <a:off x="7708307" y="3238857"/>
            <a:ext cx="4341263" cy="2585323"/>
          </a:xfrm>
          <a:prstGeom prst="rect">
            <a:avLst/>
          </a:prstGeom>
          <a:noFill/>
        </p:spPr>
        <p:txBody>
          <a:bodyPr wrap="square" rtlCol="0">
            <a:spAutoFit/>
          </a:bodyPr>
          <a:lstStyle/>
          <a:p>
            <a:r>
              <a:rPr lang="en-US" b="1" dirty="0">
                <a:solidFill>
                  <a:srgbClr val="00CC66"/>
                </a:solidFill>
              </a:rPr>
              <a:t>Setup:</a:t>
            </a:r>
            <a:endParaRPr lang="en-US" dirty="0">
              <a:solidFill>
                <a:schemeClr val="bg1">
                  <a:lumMod val="85000"/>
                </a:schemeClr>
              </a:solidFill>
            </a:endParaRPr>
          </a:p>
          <a:p>
            <a:pPr marL="401638" lvl="1" indent="-230188">
              <a:buFont typeface="Arial" panose="020B0604020202020204" pitchFamily="34" charset="0"/>
              <a:buChar char="•"/>
              <a:tabLst>
                <a:tab pos="171450" algn="l"/>
              </a:tabLst>
            </a:pPr>
            <a:r>
              <a:rPr lang="en-US" dirty="0">
                <a:solidFill>
                  <a:schemeClr val="bg1">
                    <a:lumMod val="85000"/>
                  </a:schemeClr>
                </a:solidFill>
              </a:rPr>
              <a:t>Paraxial double lens composed of two paraxial surfaces. Effective focal length is 24 mm.</a:t>
            </a:r>
          </a:p>
          <a:p>
            <a:pPr marL="401638" lvl="1" indent="-230188">
              <a:buFont typeface="Arial" panose="020B0604020202020204" pitchFamily="34" charset="0"/>
              <a:buChar char="•"/>
              <a:tabLst>
                <a:tab pos="171450" algn="l"/>
              </a:tabLst>
            </a:pPr>
            <a:r>
              <a:rPr lang="en-US" dirty="0">
                <a:solidFill>
                  <a:schemeClr val="bg1">
                    <a:lumMod val="85000"/>
                  </a:schemeClr>
                </a:solidFill>
              </a:rPr>
              <a:t>Pupil magnification = 2</a:t>
            </a:r>
          </a:p>
          <a:p>
            <a:pPr marL="401638" lvl="1" indent="-230188">
              <a:buFont typeface="Arial" panose="020B0604020202020204" pitchFamily="34" charset="0"/>
              <a:buChar char="•"/>
              <a:tabLst>
                <a:tab pos="171450" algn="l"/>
              </a:tabLst>
            </a:pPr>
            <a:r>
              <a:rPr lang="en-US" dirty="0">
                <a:solidFill>
                  <a:schemeClr val="bg1">
                    <a:lumMod val="85000"/>
                  </a:schemeClr>
                </a:solidFill>
              </a:rPr>
              <a:t>Lens pivot = 5 mm from the ENPP, towards the image plane.</a:t>
            </a:r>
          </a:p>
          <a:p>
            <a:pPr marL="401638" lvl="1" indent="-230188">
              <a:buFont typeface="Arial" panose="020B0604020202020204" pitchFamily="34" charset="0"/>
              <a:buChar char="•"/>
              <a:tabLst>
                <a:tab pos="171450" algn="l"/>
              </a:tabLst>
            </a:pPr>
            <a:r>
              <a:rPr lang="en-US" dirty="0">
                <a:solidFill>
                  <a:schemeClr val="bg1">
                    <a:lumMod val="85000"/>
                  </a:schemeClr>
                </a:solidFill>
              </a:rPr>
              <a:t>Rotations about x- and y-axes of lens and sensor chosen arbitrarily. </a:t>
            </a:r>
          </a:p>
        </p:txBody>
      </p:sp>
      <p:sp>
        <p:nvSpPr>
          <p:cNvPr id="87" name="Rectangle 86"/>
          <p:cNvSpPr/>
          <p:nvPr/>
        </p:nvSpPr>
        <p:spPr>
          <a:xfrm>
            <a:off x="521293" y="1333148"/>
            <a:ext cx="8631252" cy="888762"/>
          </a:xfrm>
          <a:prstGeom prst="rect">
            <a:avLst/>
          </a:prstGeom>
          <a:blipFill>
            <a:blip r:embed="rId76"/>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8" name="Rectangle 87"/>
              <p:cNvSpPr/>
              <p:nvPr/>
            </p:nvSpPr>
            <p:spPr>
              <a:xfrm>
                <a:off x="131511" y="1339796"/>
                <a:ext cx="9358899" cy="9251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a:solidFill>
                                    <a:srgbClr val="FFFF00"/>
                                  </a:solidFill>
                                  <a:latin typeface="Cambria Math" panose="02040503050406030204" pitchFamily="18" charset="0"/>
                                </a:rPr>
                              </m:ctrlPr>
                            </m:sPrePr>
                            <m:sub>
                              <m:r>
                                <a:rPr lang="en-US" sz="2000" i="0">
                                  <a:solidFill>
                                    <a:srgbClr val="FFFF00"/>
                                  </a:solidFill>
                                  <a:latin typeface="Cambria Math" panose="02040503050406030204" pitchFamily="18" charset="0"/>
                                </a:rPr>
                                <m:t>  </m:t>
                              </m:r>
                            </m:sub>
                            <m:sup>
                              <m:r>
                                <a:rPr lang="en-US" sz="2000" i="1">
                                  <a:solidFill>
                                    <a:srgbClr val="FFFF00"/>
                                  </a:solidFill>
                                  <a:latin typeface="Cambria Math" panose="02040503050406030204" pitchFamily="18" charset="0"/>
                                </a:rPr>
                                <m:t>𝐼</m:t>
                              </m:r>
                            </m:sup>
                            <m:e>
                              <m:acc>
                                <m:accPr>
                                  <m:chr m:val="́"/>
                                  <m:ctrlPr>
                                    <a:rPr lang="en-US" sz="2000" i="1">
                                      <a:solidFill>
                                        <a:srgbClr val="FFFF00"/>
                                      </a:solidFill>
                                      <a:latin typeface="Cambria Math" panose="02040503050406030204" pitchFamily="18" charset="0"/>
                                    </a:rPr>
                                  </m:ctrlPr>
                                </m:accPr>
                                <m:e>
                                  <m:r>
                                    <m:rPr>
                                      <m:nor/>
                                    </m:rPr>
                                    <a:rPr lang="en-US" sz="2000" i="1">
                                      <a:solidFill>
                                        <a:srgbClr val="FFFF00"/>
                                      </a:solidFill>
                                      <a:latin typeface="Cambria Math" panose="02040503050406030204" pitchFamily="18" charset="0"/>
                                    </a:rPr>
                                    <m:t>x</m:t>
                                  </m:r>
                                </m:e>
                              </m:acc>
                            </m:e>
                          </m:sPre>
                          <m:r>
                            <a:rPr lang="en-US" sz="2000" i="0">
                              <a:solidFill>
                                <a:srgbClr val="FFFF00"/>
                              </a:solidFill>
                              <a:latin typeface="Cambria Math" panose="02040503050406030204" pitchFamily="18" charset="0"/>
                            </a:rPr>
                            <m:t>=&amp;</m:t>
                          </m:r>
                          <m:sSup>
                            <m:sSupPr>
                              <m:ctrlPr>
                                <a:rPr lang="en-US" sz="2000" i="1">
                                  <a:solidFill>
                                    <a:srgbClr val="FFFF00"/>
                                  </a:solidFill>
                                  <a:latin typeface="Cambria Math" panose="02040503050406030204" pitchFamily="18" charset="0"/>
                                </a:rPr>
                              </m:ctrlPr>
                            </m:sSupPr>
                            <m:e>
                              <m:sSub>
                                <m:sSubPr>
                                  <m:ctrlPr>
                                    <a:rPr lang="en-US" sz="2000" i="1">
                                      <a:solidFill>
                                        <a:srgbClr val="FFFF00"/>
                                      </a:solidFill>
                                      <a:latin typeface="Cambria Math" panose="02040503050406030204" pitchFamily="18" charset="0"/>
                                    </a:rPr>
                                  </m:ctrlPr>
                                </m:sSubPr>
                                <m:e>
                                  <m:r>
                                    <a:rPr lang="en-US" sz="2000" i="1">
                                      <a:solidFill>
                                        <a:srgbClr val="FFFF00"/>
                                      </a:solidFill>
                                      <a:latin typeface="Cambria Math" panose="02040503050406030204" pitchFamily="18" charset="0"/>
                                    </a:rPr>
                                    <m:t>𝑅</m:t>
                                  </m:r>
                                </m:e>
                                <m:sub>
                                  <m:r>
                                    <a:rPr lang="en-US" sz="2000" i="1">
                                      <a:solidFill>
                                        <a:srgbClr val="FFFF00"/>
                                      </a:solidFill>
                                      <a:latin typeface="Cambria Math" panose="02040503050406030204" pitchFamily="18" charset="0"/>
                                    </a:rPr>
                                    <m:t>𝑖</m:t>
                                  </m:r>
                                </m:sub>
                              </m:sSub>
                            </m:e>
                            <m:sup>
                              <m:r>
                                <a:rPr lang="en-US" sz="2000" i="1">
                                  <a:solidFill>
                                    <a:srgbClr val="FFFF00"/>
                                  </a:solidFill>
                                  <a:latin typeface="Cambria Math" panose="02040503050406030204" pitchFamily="18" charset="0"/>
                                </a:rPr>
                                <m:t>𝑇</m:t>
                              </m:r>
                            </m:sup>
                          </m:sSup>
                          <m:d>
                            <m:dPr>
                              <m:ctrlPr>
                                <a:rPr lang="en-US" sz="2000" i="1">
                                  <a:solidFill>
                                    <a:srgbClr val="FFFF00"/>
                                  </a:solidFill>
                                  <a:latin typeface="Cambria Math" panose="02040503050406030204" pitchFamily="18" charset="0"/>
                                </a:rPr>
                              </m:ctrlPr>
                            </m:dPr>
                            <m:e>
                              <m:sSub>
                                <m:sSubPr>
                                  <m:ctrlPr>
                                    <a:rPr lang="en-US" sz="2000" i="1">
                                      <a:solidFill>
                                        <a:srgbClr val="FFFF00"/>
                                      </a:solidFill>
                                      <a:latin typeface="Cambria Math" panose="02040503050406030204" pitchFamily="18" charset="0"/>
                                    </a:rPr>
                                  </m:ctrlPr>
                                </m:sSubPr>
                                <m:e>
                                  <m:acc>
                                    <m:accPr>
                                      <m:chr m:val="́"/>
                                      <m:ctrlPr>
                                        <a:rPr lang="en-US" sz="2000" i="1">
                                          <a:solidFill>
                                            <a:srgbClr val="FFFF00"/>
                                          </a:solidFill>
                                          <a:latin typeface="Cambria Math" panose="02040503050406030204" pitchFamily="18" charset="0"/>
                                        </a:rPr>
                                      </m:ctrlPr>
                                    </m:accPr>
                                    <m:e>
                                      <m:r>
                                        <a:rPr lang="en-US" sz="2000" i="1">
                                          <a:solidFill>
                                            <a:srgbClr val="FFFF00"/>
                                          </a:solidFill>
                                          <a:latin typeface="Cambria Math" panose="02040503050406030204" pitchFamily="18" charset="0"/>
                                        </a:rPr>
                                        <m:t>𝑑</m:t>
                                      </m:r>
                                    </m:e>
                                  </m:acc>
                                </m:e>
                                <m:sub>
                                  <m:r>
                                    <a:rPr lang="en-US" sz="2000" i="1">
                                      <a:solidFill>
                                        <a:srgbClr val="FFFF00"/>
                                      </a:solidFill>
                                      <a:latin typeface="Cambria Math" panose="02040503050406030204" pitchFamily="18" charset="0"/>
                                    </a:rPr>
                                    <m:t>𝑒</m:t>
                                  </m:r>
                                </m:sub>
                              </m:sSub>
                              <m:r>
                                <a:rPr lang="en-US" sz="2000" i="0">
                                  <a:solidFill>
                                    <a:srgbClr val="FFFF00"/>
                                  </a:solidFill>
                                  <a:latin typeface="Cambria Math" panose="02040503050406030204" pitchFamily="18" charset="0"/>
                                </a:rPr>
                                <m:t> </m:t>
                              </m:r>
                              <m:sSub>
                                <m:sSubPr>
                                  <m:ctrlPr>
                                    <a:rPr lang="en-US" sz="200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𝒕</m:t>
                                  </m:r>
                                </m:e>
                                <m:sub>
                                  <m:r>
                                    <a:rPr lang="en-US" sz="2000" b="0" i="1">
                                      <a:solidFill>
                                        <a:srgbClr val="FFFF00"/>
                                      </a:solidFill>
                                      <a:latin typeface="Cambria Math" panose="02040503050406030204" pitchFamily="18" charset="0"/>
                                    </a:rPr>
                                    <m:t>𝑖</m:t>
                                  </m:r>
                                </m:sub>
                              </m:sSub>
                            </m:e>
                          </m:d>
                          <m:r>
                            <a:rPr lang="en-US" sz="2000" b="0" i="0" smtClean="0">
                              <a:solidFill>
                                <a:srgbClr val="FFFF00"/>
                              </a:solidFill>
                              <a:latin typeface="Cambria Math" panose="02040503050406030204" pitchFamily="18" charset="0"/>
                            </a:rPr>
                            <m:t>&amp;+</m:t>
                          </m:r>
                          <m:f>
                            <m:fPr>
                              <m:ctrlPr>
                                <a:rPr lang="en-US" sz="2000" b="0" i="1">
                                  <a:solidFill>
                                    <a:srgbClr val="FFFF00"/>
                                  </a:solidFill>
                                  <a:latin typeface="Cambria Math" panose="02040503050406030204" pitchFamily="18" charset="0"/>
                                </a:rPr>
                              </m:ctrlPr>
                            </m:fPr>
                            <m:num>
                              <m:d>
                                <m:dPr>
                                  <m:ctrlPr>
                                    <a:rPr lang="en-US" sz="2000" b="0" i="1">
                                      <a:solidFill>
                                        <a:srgbClr val="FFFF00"/>
                                      </a:solidFill>
                                      <a:latin typeface="Cambria Math" panose="02040503050406030204" pitchFamily="18" charset="0"/>
                                    </a:rPr>
                                  </m:ctrlPr>
                                </m:dPr>
                                <m:e>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Sub>
                                  <m:d>
                                    <m:dPr>
                                      <m:ctrlPr>
                                        <a:rPr lang="en-US" sz="2000" b="0" i="1">
                                          <a:solidFill>
                                            <a:srgbClr val="FFFF00"/>
                                          </a:solidFill>
                                          <a:latin typeface="Cambria Math" panose="02040503050406030204" pitchFamily="18" charset="0"/>
                                        </a:rPr>
                                      </m:ctrlPr>
                                    </m:dPr>
                                    <m:e>
                                      <m:r>
                                        <a:rPr lang="en-US" sz="2000" b="0" i="0">
                                          <a:solidFill>
                                            <a:srgbClr val="FFFF00"/>
                                          </a:solidFill>
                                          <a:latin typeface="Cambria Math" panose="02040503050406030204" pitchFamily="18" charset="0"/>
                                        </a:rPr>
                                        <m:t>3</m:t>
                                      </m:r>
                                    </m:e>
                                  </m:d>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𝑧</m:t>
                                          </m:r>
                                        </m:e>
                                      </m:acc>
                                    </m:e>
                                    <m:sub>
                                      <m:r>
                                        <a:rPr lang="en-US" sz="2000" b="0" i="1">
                                          <a:solidFill>
                                            <a:srgbClr val="FFFF00"/>
                                          </a:solidFill>
                                          <a:latin typeface="Cambria Math" panose="02040503050406030204" pitchFamily="18" charset="0"/>
                                        </a:rPr>
                                        <m:t>𝑜</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𝑑</m:t>
                                          </m:r>
                                        </m:e>
                                      </m:acc>
                                    </m:e>
                                    <m:sub>
                                      <m:r>
                                        <a:rPr lang="en-US" sz="2000" b="0" i="1">
                                          <a:solidFill>
                                            <a:srgbClr val="FFFF00"/>
                                          </a:solidFill>
                                          <a:latin typeface="Cambria Math" panose="02040503050406030204" pitchFamily="18" charset="0"/>
                                        </a:rPr>
                                        <m:t>𝑒</m:t>
                                      </m:r>
                                    </m:sub>
                                  </m:sSub>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num>
                            <m:den>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den>
                          </m:f>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1">
                                          <a:solidFill>
                                            <a:srgbClr val="FFFF00"/>
                                          </a:solidFill>
                                          <a:latin typeface="Cambria Math" panose="02040503050406030204" pitchFamily="18" charset="0"/>
                                        </a:rPr>
                                        <m:t>𝑖</m:t>
                                      </m:r>
                                    </m:sub>
                                  </m:sSub>
                                </m:e>
                                <m:sup>
                                  <m:r>
                                    <a:rPr lang="en-US" sz="2000" b="0" i="1">
                                      <a:solidFill>
                                        <a:srgbClr val="FFFF00"/>
                                      </a:solidFill>
                                      <a:latin typeface="Cambria Math" panose="02040503050406030204" pitchFamily="18" charset="0"/>
                                    </a:rPr>
                                    <m:t>𝑇</m:t>
                                  </m:r>
                                </m:sup>
                              </m:sSup>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xmlns="">
          <p:sp>
            <p:nvSpPr>
              <p:cNvPr id="88" name="Rectangle 87"/>
              <p:cNvSpPr>
                <a:spLocks noRot="1" noChangeAspect="1" noMove="1" noResize="1" noEditPoints="1" noAdjustHandles="1" noChangeArrowheads="1" noChangeShapeType="1" noTextEdit="1"/>
              </p:cNvSpPr>
              <p:nvPr/>
            </p:nvSpPr>
            <p:spPr>
              <a:xfrm>
                <a:off x="131511" y="1339796"/>
                <a:ext cx="9358899" cy="925125"/>
              </a:xfrm>
              <a:prstGeom prst="rect">
                <a:avLst/>
              </a:prstGeom>
              <a:blipFill>
                <a:blip r:embed="rId7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994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21293" y="1333148"/>
            <a:ext cx="8631252" cy="888762"/>
          </a:xfrm>
          <a:prstGeom prst="rect">
            <a:avLst/>
          </a:prstGeom>
          <a:blipFill>
            <a:blip r:embed="rId2"/>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442503502"/>
                  </p:ext>
                </p:extLst>
              </p:nvPr>
            </p:nvGraphicFramePr>
            <p:xfrm>
              <a:off x="457199" y="2822148"/>
              <a:ext cx="9028632" cy="3664116"/>
            </p:xfrm>
            <a:graphic>
              <a:graphicData uri="http://schemas.openxmlformats.org/drawingml/2006/table">
                <a:tbl>
                  <a:tblPr firstRow="1" firstCol="1" bandRow="1">
                    <a:tableStyleId>{5C22544A-7EE6-4342-B048-85BDC9FD1C3A}</a:tableStyleId>
                  </a:tblPr>
                  <a:tblGrid>
                    <a:gridCol w="1909986">
                      <a:extLst>
                        <a:ext uri="{9D8B030D-6E8A-4147-A177-3AD203B41FA5}">
                          <a16:colId xmlns:a16="http://schemas.microsoft.com/office/drawing/2014/main" val="484512718"/>
                        </a:ext>
                      </a:extLst>
                    </a:gridCol>
                    <a:gridCol w="2367185">
                      <a:extLst>
                        <a:ext uri="{9D8B030D-6E8A-4147-A177-3AD203B41FA5}">
                          <a16:colId xmlns:a16="http://schemas.microsoft.com/office/drawing/2014/main" val="1529976906"/>
                        </a:ext>
                      </a:extLst>
                    </a:gridCol>
                    <a:gridCol w="2333002">
                      <a:extLst>
                        <a:ext uri="{9D8B030D-6E8A-4147-A177-3AD203B41FA5}">
                          <a16:colId xmlns:a16="http://schemas.microsoft.com/office/drawing/2014/main" val="160339076"/>
                        </a:ext>
                      </a:extLst>
                    </a:gridCol>
                    <a:gridCol w="2418459">
                      <a:extLst>
                        <a:ext uri="{9D8B030D-6E8A-4147-A177-3AD203B41FA5}">
                          <a16:colId xmlns:a16="http://schemas.microsoft.com/office/drawing/2014/main" val="3692203850"/>
                        </a:ext>
                      </a:extLst>
                    </a:gridCol>
                  </a:tblGrid>
                  <a:tr h="752151">
                    <a:tc>
                      <a:txBody>
                        <a:bodyPr/>
                        <a:lstStyle/>
                        <a:p>
                          <a:pPr marL="0" marR="0" algn="ctr">
                            <a:lnSpc>
                              <a:spcPct val="115000"/>
                            </a:lnSpc>
                            <a:spcBef>
                              <a:spcPts val="0"/>
                            </a:spcBef>
                            <a:spcAft>
                              <a:spcPts val="1000"/>
                            </a:spcAft>
                          </a:pPr>
                          <a:r>
                            <a:rPr lang="en-US" sz="1800" dirty="0">
                              <a:solidFill>
                                <a:srgbClr val="00CC66"/>
                              </a:solidFill>
                              <a:effectLst/>
                            </a:rPr>
                            <a:t>World point </a:t>
                          </a:r>
                          <a14:m>
                            <m:oMath xmlns:m="http://schemas.openxmlformats.org/officeDocument/2006/math">
                              <m:sPre>
                                <m:sPrePr>
                                  <m:ctrlPr>
                                    <a:rPr lang="en-US" sz="1800" i="1">
                                      <a:solidFill>
                                        <a:srgbClr val="00CC66"/>
                                      </a:solidFill>
                                      <a:effectLst/>
                                      <a:latin typeface="Cambria Math" panose="02040503050406030204" pitchFamily="18" charset="0"/>
                                    </a:rPr>
                                  </m:ctrlPr>
                                </m:sPrePr>
                                <m:sub>
                                  <m:r>
                                    <a:rPr lang="en-US" sz="1800">
                                      <a:solidFill>
                                        <a:srgbClr val="00CC66"/>
                                      </a:solidFill>
                                      <a:effectLst/>
                                      <a:latin typeface="Cambria Math" panose="02040503050406030204" pitchFamily="18" charset="0"/>
                                    </a:rPr>
                                    <m:t> </m:t>
                                  </m:r>
                                </m:sub>
                                <m:sup>
                                  <m:r>
                                    <a:rPr lang="en-US" sz="1800" b="1" i="0" smtClean="0">
                                      <a:solidFill>
                                        <a:srgbClr val="00CC66"/>
                                      </a:solidFill>
                                      <a:effectLst/>
                                      <a:latin typeface="Cambria Math" panose="02040503050406030204" pitchFamily="18" charset="0"/>
                                    </a:rPr>
                                    <m:t>𝐜</m:t>
                                  </m:r>
                                </m:sup>
                                <m:e>
                                  <m:r>
                                    <m:rPr>
                                      <m:nor/>
                                    </m:rPr>
                                    <a:rPr lang="en-US" sz="1800">
                                      <a:solidFill>
                                        <a:srgbClr val="00CC66"/>
                                      </a:solidFill>
                                      <a:effectLst/>
                                    </a:rPr>
                                    <m:t>x</m:t>
                                  </m:r>
                                </m:e>
                              </m:sPre>
                              <m:r>
                                <a:rPr lang="en-US" sz="1800">
                                  <a:solidFill>
                                    <a:srgbClr val="00CC66"/>
                                  </a:solidFill>
                                  <a:effectLst/>
                                  <a:latin typeface="Cambria Math" panose="02040503050406030204" pitchFamily="18" charset="0"/>
                                </a:rPr>
                                <m:t> (</m:t>
                              </m:r>
                              <m:r>
                                <a:rPr lang="en-US" sz="1800">
                                  <a:solidFill>
                                    <a:srgbClr val="00CC66"/>
                                  </a:solidFill>
                                  <a:effectLst/>
                                  <a:latin typeface="Cambria Math" panose="02040503050406030204" pitchFamily="18" charset="0"/>
                                </a:rPr>
                                <m:t>𝑥</m:t>
                              </m:r>
                              <m:r>
                                <a:rPr lang="en-US" sz="1800">
                                  <a:solidFill>
                                    <a:srgbClr val="00CC66"/>
                                  </a:solidFill>
                                  <a:effectLst/>
                                  <a:latin typeface="Cambria Math" panose="02040503050406030204" pitchFamily="18" charset="0"/>
                                </a:rPr>
                                <m:t>, </m:t>
                              </m:r>
                              <m:r>
                                <a:rPr lang="en-US" sz="1800">
                                  <a:solidFill>
                                    <a:srgbClr val="00CC66"/>
                                  </a:solidFill>
                                  <a:effectLst/>
                                  <a:latin typeface="Cambria Math" panose="02040503050406030204" pitchFamily="18" charset="0"/>
                                </a:rPr>
                                <m:t>𝑦</m:t>
                              </m:r>
                              <m:r>
                                <a:rPr lang="en-US" sz="1800">
                                  <a:solidFill>
                                    <a:srgbClr val="00CC66"/>
                                  </a:solidFill>
                                  <a:effectLst/>
                                  <a:latin typeface="Cambria Math" panose="02040503050406030204" pitchFamily="18" charset="0"/>
                                </a:rPr>
                                <m:t>, </m:t>
                              </m:r>
                              <m:r>
                                <a:rPr lang="en-US" sz="1800">
                                  <a:solidFill>
                                    <a:srgbClr val="00CC66"/>
                                  </a:solidFill>
                                  <a:effectLst/>
                                  <a:latin typeface="Cambria Math" panose="02040503050406030204" pitchFamily="18" charset="0"/>
                                </a:rPr>
                                <m:t>𝑧</m:t>
                              </m:r>
                              <m:r>
                                <a:rPr lang="en-US" sz="1800">
                                  <a:solidFill>
                                    <a:srgbClr val="00CC66"/>
                                  </a:solidFill>
                                  <a:effectLst/>
                                  <a:latin typeface="Cambria Math" panose="02040503050406030204" pitchFamily="18" charset="0"/>
                                </a:rPr>
                                <m:t>)</m:t>
                              </m:r>
                            </m:oMath>
                          </a14:m>
                          <a:r>
                            <a:rPr lang="en-US" sz="1800" dirty="0">
                              <a:solidFill>
                                <a:srgbClr val="00CC66"/>
                              </a:solidFill>
                              <a:effectLst/>
                            </a:rPr>
                            <a:t> </a:t>
                          </a:r>
                          <a:endParaRPr lang="en-US" sz="1800" dirty="0">
                            <a:solidFill>
                              <a:srgbClr val="00CC66"/>
                            </a:solidFill>
                            <a:effectLst/>
                            <a:latin typeface="Calibri" panose="020F0502020204030204" pitchFamily="34" charset="0"/>
                            <a:ea typeface="Calibri" panose="020F0502020204030204" pitchFamily="34" charset="0"/>
                            <a:cs typeface="Times New Roman" panose="02020603050405020304" pitchFamily="18" charset="0"/>
                          </a:endParaRPr>
                        </a:p>
                      </a:txBody>
                      <a:tcPr marL="64049" marR="64049" marT="0" marB="0" anchor="ctr">
                        <a:lnB w="9525" cap="flat" cmpd="sng" algn="ctr">
                          <a:solidFill>
                            <a:schemeClr val="bg1">
                              <a:lumMod val="85000"/>
                            </a:schemeClr>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Bef>
                              <a:spcPts val="0"/>
                            </a:spcBef>
                            <a:spcAft>
                              <a:spcPts val="1000"/>
                            </a:spcAft>
                          </a:pPr>
                          <a:r>
                            <a:rPr lang="en-US" sz="1800" dirty="0">
                              <a:solidFill>
                                <a:srgbClr val="00CC66"/>
                              </a:solidFill>
                              <a:effectLst/>
                            </a:rPr>
                            <a:t>Computed image point </a:t>
                          </a:r>
                          <a14:m>
                            <m:oMath xmlns:m="http://schemas.openxmlformats.org/officeDocument/2006/math">
                              <m:sPre>
                                <m:sPrePr>
                                  <m:ctrlPr>
                                    <a:rPr lang="en-US" sz="1800" i="1">
                                      <a:solidFill>
                                        <a:srgbClr val="00CC66"/>
                                      </a:solidFill>
                                      <a:effectLst/>
                                      <a:latin typeface="Cambria Math" panose="02040503050406030204" pitchFamily="18" charset="0"/>
                                    </a:rPr>
                                  </m:ctrlPr>
                                </m:sPrePr>
                                <m:sub>
                                  <m:r>
                                    <a:rPr lang="en-US" sz="1800">
                                      <a:solidFill>
                                        <a:srgbClr val="00CC66"/>
                                      </a:solidFill>
                                      <a:effectLst/>
                                      <a:latin typeface="Cambria Math" panose="02040503050406030204" pitchFamily="18" charset="0"/>
                                    </a:rPr>
                                    <m:t>  </m:t>
                                  </m:r>
                                </m:sub>
                                <m:sup>
                                  <m:r>
                                    <a:rPr lang="en-US" sz="1800">
                                      <a:solidFill>
                                        <a:srgbClr val="00CC66"/>
                                      </a:solidFill>
                                      <a:effectLst/>
                                      <a:latin typeface="Cambria Math" panose="02040503050406030204" pitchFamily="18" charset="0"/>
                                    </a:rPr>
                                    <m:t>𝐼</m:t>
                                  </m:r>
                                </m:sup>
                                <m:e>
                                  <m:acc>
                                    <m:accPr>
                                      <m:chr m:val="́"/>
                                      <m:ctrlPr>
                                        <a:rPr lang="en-US" sz="1800" i="1">
                                          <a:solidFill>
                                            <a:srgbClr val="00CC66"/>
                                          </a:solidFill>
                                          <a:effectLst/>
                                          <a:latin typeface="Cambria Math" panose="02040503050406030204" pitchFamily="18" charset="0"/>
                                        </a:rPr>
                                      </m:ctrlPr>
                                    </m:accPr>
                                    <m:e>
                                      <m:r>
                                        <m:rPr>
                                          <m:nor/>
                                        </m:rPr>
                                        <a:rPr lang="en-US" sz="1800">
                                          <a:solidFill>
                                            <a:srgbClr val="00CC66"/>
                                          </a:solidFill>
                                          <a:effectLst/>
                                        </a:rPr>
                                        <m:t>x</m:t>
                                      </m:r>
                                    </m:e>
                                  </m:acc>
                                </m:e>
                              </m:sPre>
                              <m:r>
                                <a:rPr lang="en-US" sz="1800">
                                  <a:solidFill>
                                    <a:srgbClr val="00CC66"/>
                                  </a:solidFill>
                                  <a:effectLst/>
                                  <a:latin typeface="Cambria Math" panose="02040503050406030204" pitchFamily="18" charset="0"/>
                                </a:rPr>
                                <m:t>(</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𝑥</m:t>
                                  </m:r>
                                </m:e>
                              </m:acc>
                              <m:r>
                                <a:rPr lang="en-US" sz="1800">
                                  <a:solidFill>
                                    <a:srgbClr val="00CC66"/>
                                  </a:solidFill>
                                  <a:effectLst/>
                                  <a:latin typeface="Cambria Math" panose="02040503050406030204" pitchFamily="18" charset="0"/>
                                </a:rPr>
                                <m:t>, </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𝑦</m:t>
                                  </m:r>
                                </m:e>
                              </m:acc>
                              <m:r>
                                <a:rPr lang="en-US" sz="1800">
                                  <a:solidFill>
                                    <a:srgbClr val="00CC66"/>
                                  </a:solidFill>
                                  <a:effectLst/>
                                  <a:latin typeface="Cambria Math" panose="02040503050406030204" pitchFamily="18" charset="0"/>
                                </a:rPr>
                                <m:t>, </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𝑧</m:t>
                                  </m:r>
                                </m:e>
                              </m:acc>
                              <m:r>
                                <a:rPr lang="en-US" sz="1800">
                                  <a:solidFill>
                                    <a:srgbClr val="00CC66"/>
                                  </a:solidFill>
                                  <a:effectLst/>
                                  <a:latin typeface="Cambria Math" panose="02040503050406030204" pitchFamily="18" charset="0"/>
                                </a:rPr>
                                <m:t>)</m:t>
                              </m:r>
                            </m:oMath>
                          </a14:m>
                          <a:endParaRPr lang="en-US" sz="1800" dirty="0">
                            <a:solidFill>
                              <a:srgbClr val="00CC66"/>
                            </a:solidFill>
                            <a:effectLst/>
                            <a:latin typeface="Calibri" panose="020F0502020204030204" pitchFamily="34" charset="0"/>
                            <a:ea typeface="Calibri" panose="020F0502020204030204" pitchFamily="34" charset="0"/>
                            <a:cs typeface="Times New Roman" panose="02020603050405020304" pitchFamily="18" charset="0"/>
                          </a:endParaRPr>
                        </a:p>
                      </a:txBody>
                      <a:tcPr marL="64049" marR="64049" marT="0" marB="0" anchor="ctr">
                        <a:lnB w="9525" cap="flat" cmpd="sng" algn="ctr">
                          <a:solidFill>
                            <a:schemeClr val="bg1">
                              <a:lumMod val="85000"/>
                            </a:schemeClr>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Bef>
                              <a:spcPts val="0"/>
                            </a:spcBef>
                            <a:spcAft>
                              <a:spcPts val="1000"/>
                            </a:spcAft>
                          </a:pPr>
                          <a:r>
                            <a:rPr lang="en-US" sz="1800" dirty="0">
                              <a:solidFill>
                                <a:srgbClr val="00CC66"/>
                              </a:solidFill>
                              <a:effectLst/>
                            </a:rPr>
                            <a:t>Ray-traced image point </a:t>
                          </a:r>
                          <a14:m>
                            <m:oMath xmlns:m="http://schemas.openxmlformats.org/officeDocument/2006/math">
                              <m:sSub>
                                <m:sSubPr>
                                  <m:ctrlPr>
                                    <a:rPr lang="en-US" sz="1800" i="1">
                                      <a:solidFill>
                                        <a:srgbClr val="00CC66"/>
                                      </a:solidFill>
                                      <a:effectLst/>
                                      <a:latin typeface="Cambria Math" panose="02040503050406030204" pitchFamily="18" charset="0"/>
                                    </a:rPr>
                                  </m:ctrlPr>
                                </m:sSubPr>
                                <m:e>
                                  <m:sPre>
                                    <m:sPrePr>
                                      <m:ctrlPr>
                                        <a:rPr lang="en-US" sz="1800" i="1">
                                          <a:solidFill>
                                            <a:srgbClr val="00CC66"/>
                                          </a:solidFill>
                                          <a:effectLst/>
                                          <a:latin typeface="Cambria Math" panose="02040503050406030204" pitchFamily="18" charset="0"/>
                                        </a:rPr>
                                      </m:ctrlPr>
                                    </m:sPrePr>
                                    <m:sub>
                                      <m:r>
                                        <a:rPr lang="en-US" sz="1800">
                                          <a:solidFill>
                                            <a:srgbClr val="00CC66"/>
                                          </a:solidFill>
                                          <a:effectLst/>
                                          <a:latin typeface="Cambria Math" panose="02040503050406030204" pitchFamily="18" charset="0"/>
                                        </a:rPr>
                                        <m:t>  </m:t>
                                      </m:r>
                                    </m:sub>
                                    <m:sup>
                                      <m:r>
                                        <a:rPr lang="en-US" sz="1800">
                                          <a:solidFill>
                                            <a:srgbClr val="00CC66"/>
                                          </a:solidFill>
                                          <a:effectLst/>
                                          <a:latin typeface="Cambria Math" panose="02040503050406030204" pitchFamily="18" charset="0"/>
                                        </a:rPr>
                                        <m:t>𝐼</m:t>
                                      </m:r>
                                    </m:sup>
                                    <m:e>
                                      <m:acc>
                                        <m:accPr>
                                          <m:chr m:val="́"/>
                                          <m:ctrlPr>
                                            <a:rPr lang="en-US" sz="1800" i="1">
                                              <a:solidFill>
                                                <a:srgbClr val="00CC66"/>
                                              </a:solidFill>
                                              <a:effectLst/>
                                              <a:latin typeface="Cambria Math" panose="02040503050406030204" pitchFamily="18" charset="0"/>
                                            </a:rPr>
                                          </m:ctrlPr>
                                        </m:accPr>
                                        <m:e>
                                          <m:r>
                                            <m:rPr>
                                              <m:nor/>
                                            </m:rPr>
                                            <a:rPr lang="en-US" sz="1800">
                                              <a:solidFill>
                                                <a:srgbClr val="00CC66"/>
                                              </a:solidFill>
                                              <a:effectLst/>
                                            </a:rPr>
                                            <m:t>x</m:t>
                                          </m:r>
                                        </m:e>
                                      </m:acc>
                                    </m:e>
                                  </m:sPre>
                                </m:e>
                                <m:sub>
                                  <m:r>
                                    <a:rPr lang="en-US" sz="1800">
                                      <a:solidFill>
                                        <a:srgbClr val="00CC66"/>
                                      </a:solidFill>
                                      <a:effectLst/>
                                      <a:latin typeface="Cambria Math" panose="02040503050406030204" pitchFamily="18" charset="0"/>
                                    </a:rPr>
                                    <m:t>𝑟𝑡</m:t>
                                  </m:r>
                                </m:sub>
                              </m:sSub>
                              <m:r>
                                <a:rPr lang="en-US" sz="1800">
                                  <a:solidFill>
                                    <a:srgbClr val="00CC66"/>
                                  </a:solidFill>
                                  <a:effectLst/>
                                  <a:latin typeface="Cambria Math" panose="02040503050406030204" pitchFamily="18" charset="0"/>
                                </a:rPr>
                                <m:t>(</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𝑥</m:t>
                                  </m:r>
                                </m:e>
                              </m:acc>
                              <m:r>
                                <a:rPr lang="en-US" sz="1800">
                                  <a:solidFill>
                                    <a:srgbClr val="00CC66"/>
                                  </a:solidFill>
                                  <a:effectLst/>
                                  <a:latin typeface="Cambria Math" panose="02040503050406030204" pitchFamily="18" charset="0"/>
                                </a:rPr>
                                <m:t>, </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𝑦</m:t>
                                  </m:r>
                                </m:e>
                              </m:acc>
                              <m:r>
                                <a:rPr lang="en-US" sz="1800">
                                  <a:solidFill>
                                    <a:srgbClr val="00CC66"/>
                                  </a:solidFill>
                                  <a:effectLst/>
                                  <a:latin typeface="Cambria Math" panose="02040503050406030204" pitchFamily="18" charset="0"/>
                                </a:rPr>
                                <m:t>, </m:t>
                              </m:r>
                              <m:acc>
                                <m:accPr>
                                  <m:chr m:val="́"/>
                                  <m:ctrlPr>
                                    <a:rPr lang="en-US" sz="1800" i="1">
                                      <a:solidFill>
                                        <a:srgbClr val="00CC66"/>
                                      </a:solidFill>
                                      <a:effectLst/>
                                      <a:latin typeface="Cambria Math" panose="02040503050406030204" pitchFamily="18" charset="0"/>
                                    </a:rPr>
                                  </m:ctrlPr>
                                </m:accPr>
                                <m:e>
                                  <m:r>
                                    <a:rPr lang="en-US" sz="1800">
                                      <a:solidFill>
                                        <a:srgbClr val="00CC66"/>
                                      </a:solidFill>
                                      <a:effectLst/>
                                      <a:latin typeface="Cambria Math" panose="02040503050406030204" pitchFamily="18" charset="0"/>
                                    </a:rPr>
                                    <m:t>𝑧</m:t>
                                  </m:r>
                                </m:e>
                              </m:acc>
                              <m:r>
                                <a:rPr lang="en-US" sz="1800">
                                  <a:solidFill>
                                    <a:srgbClr val="00CC66"/>
                                  </a:solidFill>
                                  <a:effectLst/>
                                  <a:latin typeface="Cambria Math" panose="02040503050406030204" pitchFamily="18" charset="0"/>
                                </a:rPr>
                                <m:t>)</m:t>
                              </m:r>
                            </m:oMath>
                          </a14:m>
                          <a:endParaRPr lang="en-US" sz="1800" dirty="0">
                            <a:solidFill>
                              <a:srgbClr val="00CC66"/>
                            </a:solidFill>
                            <a:effectLst/>
                            <a:latin typeface="Calibri" panose="020F0502020204030204" pitchFamily="34" charset="0"/>
                            <a:ea typeface="Calibri" panose="020F0502020204030204" pitchFamily="34" charset="0"/>
                            <a:cs typeface="Times New Roman" panose="02020603050405020304" pitchFamily="18" charset="0"/>
                          </a:endParaRPr>
                        </a:p>
                      </a:txBody>
                      <a:tcPr marL="64049" marR="64049" marT="0" marB="0" anchor="ctr">
                        <a:lnB w="9525" cap="flat" cmpd="sng" algn="ctr">
                          <a:solidFill>
                            <a:schemeClr val="bg1">
                              <a:lumMod val="85000"/>
                            </a:schemeClr>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Bef>
                              <a:spcPts val="0"/>
                            </a:spcBef>
                            <a:spcAft>
                              <a:spcPts val="1000"/>
                            </a:spcAft>
                          </a:pPr>
                          <a:r>
                            <a:rPr lang="en-US" sz="1800" dirty="0">
                              <a:solidFill>
                                <a:srgbClr val="00CC66"/>
                              </a:solidFill>
                              <a:effectLst/>
                            </a:rPr>
                            <a:t>Absolute difference </a:t>
                          </a:r>
                          <a14:m>
                            <m:oMath xmlns:m="http://schemas.openxmlformats.org/officeDocument/2006/math">
                              <m:d>
                                <m:dPr>
                                  <m:begChr m:val="|"/>
                                  <m:endChr m:val="|"/>
                                  <m:ctrlPr>
                                    <a:rPr lang="en-US" sz="1800" i="1">
                                      <a:solidFill>
                                        <a:srgbClr val="00CC66"/>
                                      </a:solidFill>
                                      <a:effectLst/>
                                      <a:latin typeface="Cambria Math" panose="02040503050406030204" pitchFamily="18" charset="0"/>
                                    </a:rPr>
                                  </m:ctrlPr>
                                </m:dPr>
                                <m:e>
                                  <m:sPre>
                                    <m:sPrePr>
                                      <m:ctrlPr>
                                        <a:rPr lang="en-US" sz="1800" i="1">
                                          <a:solidFill>
                                            <a:srgbClr val="00CC66"/>
                                          </a:solidFill>
                                          <a:effectLst/>
                                          <a:latin typeface="Cambria Math" panose="02040503050406030204" pitchFamily="18" charset="0"/>
                                        </a:rPr>
                                      </m:ctrlPr>
                                    </m:sPrePr>
                                    <m:sub>
                                      <m:r>
                                        <a:rPr lang="en-US" sz="1800">
                                          <a:solidFill>
                                            <a:srgbClr val="00CC66"/>
                                          </a:solidFill>
                                          <a:effectLst/>
                                          <a:latin typeface="Cambria Math" panose="02040503050406030204" pitchFamily="18" charset="0"/>
                                        </a:rPr>
                                        <m:t>  </m:t>
                                      </m:r>
                                    </m:sub>
                                    <m:sup>
                                      <m:r>
                                        <a:rPr lang="en-US" sz="1800">
                                          <a:solidFill>
                                            <a:srgbClr val="00CC66"/>
                                          </a:solidFill>
                                          <a:effectLst/>
                                          <a:latin typeface="Cambria Math" panose="02040503050406030204" pitchFamily="18" charset="0"/>
                                        </a:rPr>
                                        <m:t>𝐼</m:t>
                                      </m:r>
                                    </m:sup>
                                    <m:e>
                                      <m:acc>
                                        <m:accPr>
                                          <m:chr m:val="́"/>
                                          <m:ctrlPr>
                                            <a:rPr lang="en-US" sz="1800" i="1">
                                              <a:solidFill>
                                                <a:srgbClr val="00CC66"/>
                                              </a:solidFill>
                                              <a:effectLst/>
                                              <a:latin typeface="Cambria Math" panose="02040503050406030204" pitchFamily="18" charset="0"/>
                                            </a:rPr>
                                          </m:ctrlPr>
                                        </m:accPr>
                                        <m:e>
                                          <m:r>
                                            <m:rPr>
                                              <m:nor/>
                                            </m:rPr>
                                            <a:rPr lang="en-US" sz="1800">
                                              <a:solidFill>
                                                <a:srgbClr val="00CC66"/>
                                              </a:solidFill>
                                              <a:effectLst/>
                                            </a:rPr>
                                            <m:t>x</m:t>
                                          </m:r>
                                        </m:e>
                                      </m:acc>
                                    </m:e>
                                  </m:sPre>
                                  <m:r>
                                    <a:rPr lang="en-US" sz="1800">
                                      <a:solidFill>
                                        <a:srgbClr val="00CC66"/>
                                      </a:solidFill>
                                      <a:effectLst/>
                                      <a:latin typeface="Cambria Math" panose="02040503050406030204" pitchFamily="18" charset="0"/>
                                    </a:rPr>
                                    <m:t>−</m:t>
                                  </m:r>
                                  <m:sSub>
                                    <m:sSubPr>
                                      <m:ctrlPr>
                                        <a:rPr lang="en-US" sz="1800" i="1">
                                          <a:solidFill>
                                            <a:srgbClr val="00CC66"/>
                                          </a:solidFill>
                                          <a:effectLst/>
                                          <a:latin typeface="Cambria Math" panose="02040503050406030204" pitchFamily="18" charset="0"/>
                                        </a:rPr>
                                      </m:ctrlPr>
                                    </m:sSubPr>
                                    <m:e>
                                      <m:sPre>
                                        <m:sPrePr>
                                          <m:ctrlPr>
                                            <a:rPr lang="en-US" sz="1800" i="1">
                                              <a:solidFill>
                                                <a:srgbClr val="00CC66"/>
                                              </a:solidFill>
                                              <a:effectLst/>
                                              <a:latin typeface="Cambria Math" panose="02040503050406030204" pitchFamily="18" charset="0"/>
                                            </a:rPr>
                                          </m:ctrlPr>
                                        </m:sPrePr>
                                        <m:sub>
                                          <m:r>
                                            <a:rPr lang="en-US" sz="1800">
                                              <a:solidFill>
                                                <a:srgbClr val="00CC66"/>
                                              </a:solidFill>
                                              <a:effectLst/>
                                              <a:latin typeface="Cambria Math" panose="02040503050406030204" pitchFamily="18" charset="0"/>
                                            </a:rPr>
                                            <m:t>  </m:t>
                                          </m:r>
                                        </m:sub>
                                        <m:sup>
                                          <m:r>
                                            <a:rPr lang="en-US" sz="1800">
                                              <a:solidFill>
                                                <a:srgbClr val="00CC66"/>
                                              </a:solidFill>
                                              <a:effectLst/>
                                              <a:latin typeface="Cambria Math" panose="02040503050406030204" pitchFamily="18" charset="0"/>
                                            </a:rPr>
                                            <m:t>𝐼</m:t>
                                          </m:r>
                                        </m:sup>
                                        <m:e>
                                          <m:acc>
                                            <m:accPr>
                                              <m:chr m:val="́"/>
                                              <m:ctrlPr>
                                                <a:rPr lang="en-US" sz="1800" i="1">
                                                  <a:solidFill>
                                                    <a:srgbClr val="00CC66"/>
                                                  </a:solidFill>
                                                  <a:effectLst/>
                                                  <a:latin typeface="Cambria Math" panose="02040503050406030204" pitchFamily="18" charset="0"/>
                                                </a:rPr>
                                              </m:ctrlPr>
                                            </m:accPr>
                                            <m:e>
                                              <m:r>
                                                <m:rPr>
                                                  <m:nor/>
                                                </m:rPr>
                                                <a:rPr lang="en-US" sz="1800">
                                                  <a:solidFill>
                                                    <a:srgbClr val="00CC66"/>
                                                  </a:solidFill>
                                                  <a:effectLst/>
                                                </a:rPr>
                                                <m:t>x</m:t>
                                              </m:r>
                                            </m:e>
                                          </m:acc>
                                        </m:e>
                                      </m:sPre>
                                    </m:e>
                                    <m:sub>
                                      <m:r>
                                        <a:rPr lang="en-US" sz="1800">
                                          <a:solidFill>
                                            <a:srgbClr val="00CC66"/>
                                          </a:solidFill>
                                          <a:effectLst/>
                                          <a:latin typeface="Cambria Math" panose="02040503050406030204" pitchFamily="18" charset="0"/>
                                        </a:rPr>
                                        <m:t>𝑟𝑡</m:t>
                                      </m:r>
                                    </m:sub>
                                  </m:sSub>
                                </m:e>
                              </m:d>
                            </m:oMath>
                          </a14:m>
                          <a:endParaRPr lang="en-US" sz="1800" dirty="0">
                            <a:solidFill>
                              <a:srgbClr val="00CC66"/>
                            </a:solidFill>
                            <a:effectLst/>
                            <a:latin typeface="Calibri" panose="020F0502020204030204" pitchFamily="34" charset="0"/>
                            <a:ea typeface="Calibri" panose="020F0502020204030204" pitchFamily="34" charset="0"/>
                            <a:cs typeface="Times New Roman" panose="02020603050405020304" pitchFamily="18" charset="0"/>
                          </a:endParaRPr>
                        </a:p>
                      </a:txBody>
                      <a:tcPr marL="64049" marR="64049" marT="0" marB="0" anchor="ctr">
                        <a:lnB w="9525" cap="flat" cmpd="sng" algn="ctr">
                          <a:solidFill>
                            <a:schemeClr val="bg1">
                              <a:lumMod val="85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842911685"/>
                      </a:ext>
                    </a:extLst>
                  </a:tr>
                  <a:tr h="415995">
                    <a:tc>
                      <a:txBody>
                        <a:bodyPr/>
                        <a:lstStyle/>
                        <a:p>
                          <a:pPr marL="0" marR="0" algn="ctr">
                            <a:lnSpc>
                              <a:spcPct val="115000"/>
                            </a:lnSpc>
                            <a:spcBef>
                              <a:spcPts val="0"/>
                            </a:spcBef>
                            <a:spcAft>
                              <a:spcPts val="1000"/>
                            </a:spcAft>
                          </a:pPr>
                          <a:r>
                            <a:rPr lang="en-US" sz="1400" b="0" dirty="0">
                              <a:solidFill>
                                <a:schemeClr val="tx1"/>
                              </a:solidFill>
                              <a:effectLst/>
                            </a:rPr>
                            <a:t>(0.0, 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(-0.3108, -0.6291,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(-0.3108, -0.6291,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(1.8e-09, 3.1e-09, 7.5e-15)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extLst>
                      <a:ext uri="{0D108BD9-81ED-4DB2-BD59-A6C34878D82A}">
                        <a16:rowId xmlns:a16="http://schemas.microsoft.com/office/drawing/2014/main" val="1167777402"/>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 -10.0,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(-0.8003, -0.0863,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(-0.8003, -0.0863,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(2.1e-09, 2.7e-09, 3.0e-15)</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3461288796"/>
                      </a:ext>
                    </a:extLst>
                  </a:tr>
                  <a:tr h="415995">
                    <a:tc>
                      <a:txBody>
                        <a:bodyPr/>
                        <a:lstStyle/>
                        <a:p>
                          <a:pPr marL="0" marR="0" algn="ctr">
                            <a:lnSpc>
                              <a:spcPct val="115000"/>
                            </a:lnSpc>
                            <a:spcBef>
                              <a:spcPts val="0"/>
                            </a:spcBef>
                            <a:spcAft>
                              <a:spcPts val="1000"/>
                            </a:spcAft>
                          </a:pPr>
                          <a:r>
                            <a:rPr lang="en-US" sz="1400" b="0" dirty="0">
                              <a:solidFill>
                                <a:schemeClr val="tx1"/>
                              </a:solidFill>
                              <a:effectLst/>
                            </a:rPr>
                            <a:t>(-50.0, 50.0,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(2.1291, -3.3352,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(2.1291, -3.3352,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(1.2e-09, 3.2e-09, 2.9e-15)</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4221194114"/>
                      </a:ext>
                    </a:extLst>
                  </a:tr>
                  <a:tr h="415995">
                    <a:tc>
                      <a:txBody>
                        <a:bodyPr/>
                        <a:lstStyle/>
                        <a:p>
                          <a:pPr marL="0" marR="0" algn="ctr">
                            <a:lnSpc>
                              <a:spcPct val="115000"/>
                            </a:lnSpc>
                            <a:spcBef>
                              <a:spcPts val="0"/>
                            </a:spcBef>
                            <a:spcAft>
                              <a:spcPts val="1000"/>
                            </a:spcAft>
                          </a:pPr>
                          <a:r>
                            <a:rPr lang="en-US" sz="1400" b="0" dirty="0">
                              <a:solidFill>
                                <a:schemeClr val="tx1"/>
                              </a:solidFill>
                              <a:effectLst/>
                            </a:rPr>
                            <a:t>(70.71, 70.71,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(-4.2013, -5.0221,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(-4.2013, -5.0221,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(2.6e-09, 5.1e-09, 4.7e-15)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311015141"/>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(100.0, 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(-5.5251, -1.0101,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(-5.5251, -1.0101,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(1.3e-09, 8.4e-09, 3.1e-15)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4242882580"/>
                      </a:ext>
                    </a:extLst>
                  </a:tr>
                  <a:tr h="415995">
                    <a:tc>
                      <a:txBody>
                        <a:bodyPr/>
                        <a:lstStyle/>
                        <a:p>
                          <a:pPr marL="0" marR="0" algn="ctr">
                            <a:lnSpc>
                              <a:spcPct val="115000"/>
                            </a:lnSpc>
                            <a:spcBef>
                              <a:spcPts val="0"/>
                            </a:spcBef>
                            <a:spcAft>
                              <a:spcPts val="1000"/>
                            </a:spcAft>
                          </a:pPr>
                          <a:r>
                            <a:rPr lang="en-US" sz="1400" b="0" dirty="0">
                              <a:solidFill>
                                <a:schemeClr val="tx1"/>
                              </a:solidFill>
                              <a:effectLst/>
                            </a:rPr>
                            <a:t>(0.0, 100.0,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(-0.6031, -6.4387,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(-0.6031, -6.4387,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(2.2e-09, 4.0e-09, 2.2e-16)</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2580451797"/>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(100.0, 100.0,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(-5.8238, -6.8542,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(-5.8238, -6.8542,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(5.6e-10, 2.5e-10, 2.2e-15)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131597423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442503502"/>
                  </p:ext>
                </p:extLst>
              </p:nvPr>
            </p:nvGraphicFramePr>
            <p:xfrm>
              <a:off x="457199" y="2822148"/>
              <a:ext cx="9028632" cy="3664116"/>
            </p:xfrm>
            <a:graphic>
              <a:graphicData uri="http://schemas.openxmlformats.org/drawingml/2006/table">
                <a:tbl>
                  <a:tblPr firstRow="1" firstCol="1" bandRow="1">
                    <a:tableStyleId>{5C22544A-7EE6-4342-B048-85BDC9FD1C3A}</a:tableStyleId>
                  </a:tblPr>
                  <a:tblGrid>
                    <a:gridCol w="1909986">
                      <a:extLst>
                        <a:ext uri="{9D8B030D-6E8A-4147-A177-3AD203B41FA5}">
                          <a16:colId xmlns:a16="http://schemas.microsoft.com/office/drawing/2014/main" val="484512718"/>
                        </a:ext>
                      </a:extLst>
                    </a:gridCol>
                    <a:gridCol w="2367185">
                      <a:extLst>
                        <a:ext uri="{9D8B030D-6E8A-4147-A177-3AD203B41FA5}">
                          <a16:colId xmlns:a16="http://schemas.microsoft.com/office/drawing/2014/main" val="1529976906"/>
                        </a:ext>
                      </a:extLst>
                    </a:gridCol>
                    <a:gridCol w="2333002">
                      <a:extLst>
                        <a:ext uri="{9D8B030D-6E8A-4147-A177-3AD203B41FA5}">
                          <a16:colId xmlns:a16="http://schemas.microsoft.com/office/drawing/2014/main" val="160339076"/>
                        </a:ext>
                      </a:extLst>
                    </a:gridCol>
                    <a:gridCol w="2418459">
                      <a:extLst>
                        <a:ext uri="{9D8B030D-6E8A-4147-A177-3AD203B41FA5}">
                          <a16:colId xmlns:a16="http://schemas.microsoft.com/office/drawing/2014/main" val="3692203850"/>
                        </a:ext>
                      </a:extLst>
                    </a:gridCol>
                  </a:tblGrid>
                  <a:tr h="752151">
                    <a:tc>
                      <a:txBody>
                        <a:bodyPr/>
                        <a:lstStyle/>
                        <a:p>
                          <a:endParaRPr lang="en-US"/>
                        </a:p>
                      </a:txBody>
                      <a:tcPr marL="64049" marR="64049" marT="0" marB="0" anchor="ctr">
                        <a:lnB w="9525" cap="flat" cmpd="sng" algn="ctr">
                          <a:solidFill>
                            <a:schemeClr val="bg1">
                              <a:lumMod val="85000"/>
                            </a:schemeClr>
                          </a:solidFill>
                          <a:prstDash val="solid"/>
                          <a:round/>
                          <a:headEnd type="none" w="med" len="med"/>
                          <a:tailEnd type="none" w="med" len="med"/>
                        </a:lnB>
                        <a:blipFill>
                          <a:blip r:embed="rId3"/>
                          <a:stretch>
                            <a:fillRect l="-318" t="-806" r="-372930" b="-387903"/>
                          </a:stretch>
                        </a:blipFill>
                      </a:tcPr>
                    </a:tc>
                    <a:tc>
                      <a:txBody>
                        <a:bodyPr/>
                        <a:lstStyle/>
                        <a:p>
                          <a:endParaRPr lang="en-US"/>
                        </a:p>
                      </a:txBody>
                      <a:tcPr marL="64049" marR="64049" marT="0" marB="0" anchor="ctr">
                        <a:lnB w="9525" cap="flat" cmpd="sng" algn="ctr">
                          <a:solidFill>
                            <a:schemeClr val="bg1">
                              <a:lumMod val="85000"/>
                            </a:schemeClr>
                          </a:solidFill>
                          <a:prstDash val="solid"/>
                          <a:round/>
                          <a:headEnd type="none" w="med" len="med"/>
                          <a:tailEnd type="none" w="med" len="med"/>
                        </a:lnB>
                        <a:blipFill>
                          <a:blip r:embed="rId3"/>
                          <a:stretch>
                            <a:fillRect l="-80977" t="-806" r="-201028" b="-387903"/>
                          </a:stretch>
                        </a:blipFill>
                      </a:tcPr>
                    </a:tc>
                    <a:tc>
                      <a:txBody>
                        <a:bodyPr/>
                        <a:lstStyle/>
                        <a:p>
                          <a:endParaRPr lang="en-US"/>
                        </a:p>
                      </a:txBody>
                      <a:tcPr marL="64049" marR="64049" marT="0" marB="0" anchor="ctr">
                        <a:lnB w="9525" cap="flat" cmpd="sng" algn="ctr">
                          <a:solidFill>
                            <a:schemeClr val="bg1">
                              <a:lumMod val="85000"/>
                            </a:schemeClr>
                          </a:solidFill>
                          <a:prstDash val="solid"/>
                          <a:round/>
                          <a:headEnd type="none" w="med" len="med"/>
                          <a:tailEnd type="none" w="med" len="med"/>
                        </a:lnB>
                        <a:blipFill>
                          <a:blip r:embed="rId3"/>
                          <a:stretch>
                            <a:fillRect l="-183812" t="-806" r="-104178" b="-387903"/>
                          </a:stretch>
                        </a:blipFill>
                      </a:tcPr>
                    </a:tc>
                    <a:tc>
                      <a:txBody>
                        <a:bodyPr/>
                        <a:lstStyle/>
                        <a:p>
                          <a:endParaRPr lang="en-US"/>
                        </a:p>
                      </a:txBody>
                      <a:tcPr marL="64049" marR="64049" marT="0" marB="0" anchor="ctr">
                        <a:lnB w="9525" cap="flat" cmpd="sng" algn="ctr">
                          <a:solidFill>
                            <a:schemeClr val="bg1">
                              <a:lumMod val="85000"/>
                            </a:schemeClr>
                          </a:solidFill>
                          <a:prstDash val="solid"/>
                          <a:round/>
                          <a:headEnd type="none" w="med" len="med"/>
                          <a:tailEnd type="none" w="med" len="med"/>
                        </a:lnB>
                        <a:blipFill>
                          <a:blip r:embed="rId3"/>
                          <a:stretch>
                            <a:fillRect l="-273804" t="-806" r="-504" b="-387903"/>
                          </a:stretch>
                        </a:blipFill>
                      </a:tcPr>
                    </a:tc>
                    <a:extLst>
                      <a:ext uri="{0D108BD9-81ED-4DB2-BD59-A6C34878D82A}">
                        <a16:rowId xmlns:a16="http://schemas.microsoft.com/office/drawing/2014/main" val="1842911685"/>
                      </a:ext>
                    </a:extLst>
                  </a:tr>
                  <a:tr h="415995">
                    <a:tc>
                      <a:txBody>
                        <a:bodyPr/>
                        <a:lstStyle/>
                        <a:p>
                          <a:pPr marL="0" marR="0" algn="ctr">
                            <a:lnSpc>
                              <a:spcPct val="115000"/>
                            </a:lnSpc>
                            <a:spcBef>
                              <a:spcPts val="0"/>
                            </a:spcBef>
                            <a:spcAft>
                              <a:spcPts val="1000"/>
                            </a:spcAft>
                          </a:pPr>
                          <a:r>
                            <a:rPr lang="en-US" sz="1400" b="0" dirty="0">
                              <a:solidFill>
                                <a:schemeClr val="tx1"/>
                              </a:solidFill>
                              <a:effectLst/>
                            </a:rPr>
                            <a:t>(0.0, 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(-0.3108, -0.6291,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(-0.3108, -0.6291,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(1.8e-09, 3.1e-09, 7.5e-15)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lnT w="9525" cap="flat" cmpd="sng" algn="ctr">
                          <a:solidFill>
                            <a:schemeClr val="bg1">
                              <a:lumMod val="85000"/>
                            </a:schemeClr>
                          </a:solidFill>
                          <a:prstDash val="solid"/>
                          <a:round/>
                          <a:headEnd type="none" w="med" len="med"/>
                          <a:tailEnd type="none" w="med" len="med"/>
                        </a:lnT>
                        <a:solidFill>
                          <a:schemeClr val="bg2">
                            <a:lumMod val="90000"/>
                          </a:schemeClr>
                        </a:solidFill>
                      </a:tcPr>
                    </a:tc>
                    <a:extLst>
                      <a:ext uri="{0D108BD9-81ED-4DB2-BD59-A6C34878D82A}">
                        <a16:rowId xmlns:a16="http://schemas.microsoft.com/office/drawing/2014/main" val="1167777402"/>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 -10.0,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(-0.8003, -0.0863,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(-0.8003, -0.0863,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(2.1e-09, 2.7e-09, 3.0e-15)</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3461288796"/>
                      </a:ext>
                    </a:extLst>
                  </a:tr>
                  <a:tr h="415995">
                    <a:tc>
                      <a:txBody>
                        <a:bodyPr/>
                        <a:lstStyle/>
                        <a:p>
                          <a:pPr marL="0" marR="0" algn="ctr">
                            <a:lnSpc>
                              <a:spcPct val="115000"/>
                            </a:lnSpc>
                            <a:spcBef>
                              <a:spcPts val="0"/>
                            </a:spcBef>
                            <a:spcAft>
                              <a:spcPts val="1000"/>
                            </a:spcAft>
                          </a:pPr>
                          <a:r>
                            <a:rPr lang="en-US" sz="1400" b="0" dirty="0">
                              <a:solidFill>
                                <a:schemeClr val="tx1"/>
                              </a:solidFill>
                              <a:effectLst/>
                            </a:rPr>
                            <a:t>(-50.0, 50.0,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(2.1291, -3.3352,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(2.1291, -3.3352,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(1.2e-09, 3.2e-09, 2.9e-15)</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4221194114"/>
                      </a:ext>
                    </a:extLst>
                  </a:tr>
                  <a:tr h="415995">
                    <a:tc>
                      <a:txBody>
                        <a:bodyPr/>
                        <a:lstStyle/>
                        <a:p>
                          <a:pPr marL="0" marR="0" algn="ctr">
                            <a:lnSpc>
                              <a:spcPct val="115000"/>
                            </a:lnSpc>
                            <a:spcBef>
                              <a:spcPts val="0"/>
                            </a:spcBef>
                            <a:spcAft>
                              <a:spcPts val="1000"/>
                            </a:spcAft>
                          </a:pPr>
                          <a:r>
                            <a:rPr lang="en-US" sz="1400" b="0" dirty="0">
                              <a:solidFill>
                                <a:schemeClr val="tx1"/>
                              </a:solidFill>
                              <a:effectLst/>
                            </a:rPr>
                            <a:t>(70.71, 70.71,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(-4.2013, -5.0221,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(-4.2013, -5.0221,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(2.6e-09, 5.1e-09, 4.7e-15)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311015141"/>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(100.0, 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(-5.5251, -1.0101,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(-5.5251, -1.0101,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(1.3e-09, 8.4e-09, 3.1e-15)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4242882580"/>
                      </a:ext>
                    </a:extLst>
                  </a:tr>
                  <a:tr h="415995">
                    <a:tc>
                      <a:txBody>
                        <a:bodyPr/>
                        <a:lstStyle/>
                        <a:p>
                          <a:pPr marL="0" marR="0" algn="ctr">
                            <a:lnSpc>
                              <a:spcPct val="115000"/>
                            </a:lnSpc>
                            <a:spcBef>
                              <a:spcPts val="0"/>
                            </a:spcBef>
                            <a:spcAft>
                              <a:spcPts val="1000"/>
                            </a:spcAft>
                          </a:pPr>
                          <a:r>
                            <a:rPr lang="en-US" sz="1400" b="0" dirty="0">
                              <a:solidFill>
                                <a:schemeClr val="tx1"/>
                              </a:solidFill>
                              <a:effectLst/>
                            </a:rPr>
                            <a:t>(0.0, 100.0,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(-0.6031, -6.4387,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(-0.6031, -6.4387,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(2.2e-09, 4.0e-09, 2.2e-16)</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2580451797"/>
                      </a:ext>
                    </a:extLst>
                  </a:tr>
                  <a:tr h="415995">
                    <a:tc>
                      <a:txBody>
                        <a:bodyPr/>
                        <a:lstStyle/>
                        <a:p>
                          <a:pPr marL="0" marR="0" algn="ctr">
                            <a:lnSpc>
                              <a:spcPct val="115000"/>
                            </a:lnSpc>
                            <a:spcBef>
                              <a:spcPts val="0"/>
                            </a:spcBef>
                            <a:spcAft>
                              <a:spcPts val="1000"/>
                            </a:spcAft>
                          </a:pPr>
                          <a:r>
                            <a:rPr lang="en-US" sz="1400" b="0" dirty="0">
                              <a:solidFill>
                                <a:schemeClr val="tx1"/>
                              </a:solidFill>
                              <a:effectLst/>
                            </a:rPr>
                            <a:t>(100.0, 100.0, -509.0)</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a:solidFill>
                                <a:schemeClr val="tx1"/>
                              </a:solidFill>
                              <a:effectLst/>
                            </a:rPr>
                            <a:t>(-5.8238, -6.8542, 0.0)</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(-5.8238, -6.8542, 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tc>
                      <a:txBody>
                        <a:bodyPr/>
                        <a:lstStyle/>
                        <a:p>
                          <a:pPr marL="0" marR="0" algn="ctr">
                            <a:lnSpc>
                              <a:spcPct val="115000"/>
                            </a:lnSpc>
                            <a:spcBef>
                              <a:spcPts val="0"/>
                            </a:spcBef>
                            <a:spcAft>
                              <a:spcPts val="1000"/>
                            </a:spcAft>
                          </a:pPr>
                          <a:r>
                            <a:rPr lang="en-US" sz="1400" dirty="0">
                              <a:solidFill>
                                <a:schemeClr val="tx1"/>
                              </a:solidFill>
                              <a:effectLst/>
                            </a:rPr>
                            <a:t>(5.6e-10, 2.5e-10, 2.2e-15)</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700" marR="42700" marT="42700" marB="42700" anchor="ctr">
                        <a:solidFill>
                          <a:schemeClr val="bg2">
                            <a:lumMod val="90000"/>
                          </a:schemeClr>
                        </a:solidFill>
                      </a:tcPr>
                    </a:tc>
                    <a:extLst>
                      <a:ext uri="{0D108BD9-81ED-4DB2-BD59-A6C34878D82A}">
                        <a16:rowId xmlns:a16="http://schemas.microsoft.com/office/drawing/2014/main" val="1315974232"/>
                      </a:ext>
                    </a:extLst>
                  </a:tr>
                </a:tbl>
              </a:graphicData>
            </a:graphic>
          </p:graphicFrame>
        </mc:Fallback>
      </mc:AlternateContent>
      <p:sp>
        <p:nvSpPr>
          <p:cNvPr id="5" name="TextBox 4"/>
          <p:cNvSpPr txBox="1"/>
          <p:nvPr/>
        </p:nvSpPr>
        <p:spPr>
          <a:xfrm>
            <a:off x="273377" y="0"/>
            <a:ext cx="11661590" cy="584775"/>
          </a:xfrm>
          <a:prstGeom prst="rect">
            <a:avLst/>
          </a:prstGeom>
        </p:spPr>
        <p:txBody>
          <a:bodyPr wrap="none" rtlCol="0">
            <a:spAutoFit/>
          </a:bodyPr>
          <a:lstStyle/>
          <a:p>
            <a:r>
              <a:rPr lang="en-US" sz="3200" b="1" dirty="0">
                <a:solidFill>
                  <a:srgbClr val="609BFF"/>
                </a:solidFill>
                <a:effectLst>
                  <a:outerShdw blurRad="38100" dist="38100" dir="2700000" algn="tl">
                    <a:srgbClr val="000000">
                      <a:alpha val="43137"/>
                    </a:srgbClr>
                  </a:outerShdw>
                </a:effectLst>
                <a:latin typeface="Segoe UI Semibold" panose="020B0702040204020203" pitchFamily="34" charset="0"/>
              </a:rPr>
              <a:t>Properties of geometric image under lens and sensor rotation</a:t>
            </a:r>
          </a:p>
        </p:txBody>
      </p:sp>
      <mc:AlternateContent xmlns:mc="http://schemas.openxmlformats.org/markup-compatibility/2006" xmlns:a14="http://schemas.microsoft.com/office/drawing/2010/main">
        <mc:Choice Requires="a14">
          <p:sp>
            <p:nvSpPr>
              <p:cNvPr id="6" name="Rectangle 5"/>
              <p:cNvSpPr/>
              <p:nvPr/>
            </p:nvSpPr>
            <p:spPr>
              <a:xfrm>
                <a:off x="131511" y="1339796"/>
                <a:ext cx="9358899" cy="9251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a:solidFill>
                                    <a:srgbClr val="FFFF00"/>
                                  </a:solidFill>
                                  <a:latin typeface="Cambria Math" panose="02040503050406030204" pitchFamily="18" charset="0"/>
                                </a:rPr>
                              </m:ctrlPr>
                            </m:sPrePr>
                            <m:sub>
                              <m:r>
                                <a:rPr lang="en-US" sz="2000" i="0">
                                  <a:solidFill>
                                    <a:srgbClr val="FFFF00"/>
                                  </a:solidFill>
                                  <a:latin typeface="Cambria Math" panose="02040503050406030204" pitchFamily="18" charset="0"/>
                                </a:rPr>
                                <m:t>  </m:t>
                              </m:r>
                            </m:sub>
                            <m:sup>
                              <m:r>
                                <a:rPr lang="en-US" sz="2000" i="1">
                                  <a:solidFill>
                                    <a:srgbClr val="FFFF00"/>
                                  </a:solidFill>
                                  <a:latin typeface="Cambria Math" panose="02040503050406030204" pitchFamily="18" charset="0"/>
                                </a:rPr>
                                <m:t>𝐼</m:t>
                              </m:r>
                            </m:sup>
                            <m:e>
                              <m:acc>
                                <m:accPr>
                                  <m:chr m:val="́"/>
                                  <m:ctrlPr>
                                    <a:rPr lang="en-US" sz="2000" i="1">
                                      <a:solidFill>
                                        <a:srgbClr val="FFFF00"/>
                                      </a:solidFill>
                                      <a:latin typeface="Cambria Math" panose="02040503050406030204" pitchFamily="18" charset="0"/>
                                    </a:rPr>
                                  </m:ctrlPr>
                                </m:accPr>
                                <m:e>
                                  <m:r>
                                    <m:rPr>
                                      <m:nor/>
                                    </m:rPr>
                                    <a:rPr lang="en-US" sz="2000" i="1">
                                      <a:solidFill>
                                        <a:srgbClr val="FFFF00"/>
                                      </a:solidFill>
                                      <a:latin typeface="Cambria Math" panose="02040503050406030204" pitchFamily="18" charset="0"/>
                                    </a:rPr>
                                    <m:t>x</m:t>
                                  </m:r>
                                </m:e>
                              </m:acc>
                            </m:e>
                          </m:sPre>
                          <m:r>
                            <a:rPr lang="en-US" sz="2000" i="0">
                              <a:solidFill>
                                <a:srgbClr val="FFFF00"/>
                              </a:solidFill>
                              <a:latin typeface="Cambria Math" panose="02040503050406030204" pitchFamily="18" charset="0"/>
                            </a:rPr>
                            <m:t>=&amp;</m:t>
                          </m:r>
                          <m:sSup>
                            <m:sSupPr>
                              <m:ctrlPr>
                                <a:rPr lang="en-US" sz="2000" i="1">
                                  <a:solidFill>
                                    <a:srgbClr val="FFFF00"/>
                                  </a:solidFill>
                                  <a:latin typeface="Cambria Math" panose="02040503050406030204" pitchFamily="18" charset="0"/>
                                </a:rPr>
                              </m:ctrlPr>
                            </m:sSupPr>
                            <m:e>
                              <m:sSub>
                                <m:sSubPr>
                                  <m:ctrlPr>
                                    <a:rPr lang="en-US" sz="2000" i="1">
                                      <a:solidFill>
                                        <a:srgbClr val="FFFF00"/>
                                      </a:solidFill>
                                      <a:latin typeface="Cambria Math" panose="02040503050406030204" pitchFamily="18" charset="0"/>
                                    </a:rPr>
                                  </m:ctrlPr>
                                </m:sSubPr>
                                <m:e>
                                  <m:r>
                                    <a:rPr lang="en-US" sz="2000" i="1">
                                      <a:solidFill>
                                        <a:srgbClr val="FFFF00"/>
                                      </a:solidFill>
                                      <a:latin typeface="Cambria Math" panose="02040503050406030204" pitchFamily="18" charset="0"/>
                                    </a:rPr>
                                    <m:t>𝑅</m:t>
                                  </m:r>
                                </m:e>
                                <m:sub>
                                  <m:r>
                                    <a:rPr lang="en-US" sz="2000" i="1">
                                      <a:solidFill>
                                        <a:srgbClr val="FFFF00"/>
                                      </a:solidFill>
                                      <a:latin typeface="Cambria Math" panose="02040503050406030204" pitchFamily="18" charset="0"/>
                                    </a:rPr>
                                    <m:t>𝑖</m:t>
                                  </m:r>
                                </m:sub>
                              </m:sSub>
                            </m:e>
                            <m:sup>
                              <m:r>
                                <a:rPr lang="en-US" sz="2000" i="1">
                                  <a:solidFill>
                                    <a:srgbClr val="FFFF00"/>
                                  </a:solidFill>
                                  <a:latin typeface="Cambria Math" panose="02040503050406030204" pitchFamily="18" charset="0"/>
                                </a:rPr>
                                <m:t>𝑇</m:t>
                              </m:r>
                            </m:sup>
                          </m:sSup>
                          <m:d>
                            <m:dPr>
                              <m:ctrlPr>
                                <a:rPr lang="en-US" sz="2000" i="1">
                                  <a:solidFill>
                                    <a:srgbClr val="FFFF00"/>
                                  </a:solidFill>
                                  <a:latin typeface="Cambria Math" panose="02040503050406030204" pitchFamily="18" charset="0"/>
                                </a:rPr>
                              </m:ctrlPr>
                            </m:dPr>
                            <m:e>
                              <m:sSub>
                                <m:sSubPr>
                                  <m:ctrlPr>
                                    <a:rPr lang="en-US" sz="2000" i="1">
                                      <a:solidFill>
                                        <a:srgbClr val="FFFF00"/>
                                      </a:solidFill>
                                      <a:latin typeface="Cambria Math" panose="02040503050406030204" pitchFamily="18" charset="0"/>
                                    </a:rPr>
                                  </m:ctrlPr>
                                </m:sSubPr>
                                <m:e>
                                  <m:acc>
                                    <m:accPr>
                                      <m:chr m:val="́"/>
                                      <m:ctrlPr>
                                        <a:rPr lang="en-US" sz="2000" i="1">
                                          <a:solidFill>
                                            <a:srgbClr val="FFFF00"/>
                                          </a:solidFill>
                                          <a:latin typeface="Cambria Math" panose="02040503050406030204" pitchFamily="18" charset="0"/>
                                        </a:rPr>
                                      </m:ctrlPr>
                                    </m:accPr>
                                    <m:e>
                                      <m:r>
                                        <a:rPr lang="en-US" sz="2000" i="1">
                                          <a:solidFill>
                                            <a:srgbClr val="FFFF00"/>
                                          </a:solidFill>
                                          <a:latin typeface="Cambria Math" panose="02040503050406030204" pitchFamily="18" charset="0"/>
                                        </a:rPr>
                                        <m:t>𝑑</m:t>
                                      </m:r>
                                    </m:e>
                                  </m:acc>
                                </m:e>
                                <m:sub>
                                  <m:r>
                                    <a:rPr lang="en-US" sz="2000" i="1">
                                      <a:solidFill>
                                        <a:srgbClr val="FFFF00"/>
                                      </a:solidFill>
                                      <a:latin typeface="Cambria Math" panose="02040503050406030204" pitchFamily="18" charset="0"/>
                                    </a:rPr>
                                    <m:t>𝑒</m:t>
                                  </m:r>
                                </m:sub>
                              </m:sSub>
                              <m:r>
                                <a:rPr lang="en-US" sz="2000" i="0">
                                  <a:solidFill>
                                    <a:srgbClr val="FFFF00"/>
                                  </a:solidFill>
                                  <a:latin typeface="Cambria Math" panose="02040503050406030204" pitchFamily="18" charset="0"/>
                                </a:rPr>
                                <m:t> </m:t>
                              </m:r>
                              <m:sSub>
                                <m:sSubPr>
                                  <m:ctrlPr>
                                    <a:rPr lang="en-US" sz="200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𝒕</m:t>
                                  </m:r>
                                </m:e>
                                <m:sub>
                                  <m:r>
                                    <a:rPr lang="en-US" sz="2000" b="0" i="1">
                                      <a:solidFill>
                                        <a:srgbClr val="FFFF00"/>
                                      </a:solidFill>
                                      <a:latin typeface="Cambria Math" panose="02040503050406030204" pitchFamily="18" charset="0"/>
                                    </a:rPr>
                                    <m:t>𝑖</m:t>
                                  </m:r>
                                </m:sub>
                              </m:sSub>
                            </m:e>
                          </m:d>
                          <m:r>
                            <a:rPr lang="en-US" sz="2000" b="0" i="0" smtClean="0">
                              <a:solidFill>
                                <a:srgbClr val="FFFF00"/>
                              </a:solidFill>
                              <a:latin typeface="Cambria Math" panose="02040503050406030204" pitchFamily="18" charset="0"/>
                            </a:rPr>
                            <m:t>&amp;+</m:t>
                          </m:r>
                          <m:f>
                            <m:fPr>
                              <m:ctrlPr>
                                <a:rPr lang="en-US" sz="2000" b="0" i="1">
                                  <a:solidFill>
                                    <a:srgbClr val="FFFF00"/>
                                  </a:solidFill>
                                  <a:latin typeface="Cambria Math" panose="02040503050406030204" pitchFamily="18" charset="0"/>
                                </a:rPr>
                              </m:ctrlPr>
                            </m:fPr>
                            <m:num>
                              <m:d>
                                <m:dPr>
                                  <m:ctrlPr>
                                    <a:rPr lang="en-US" sz="2000" b="0" i="1">
                                      <a:solidFill>
                                        <a:srgbClr val="FFFF00"/>
                                      </a:solidFill>
                                      <a:latin typeface="Cambria Math" panose="02040503050406030204" pitchFamily="18" charset="0"/>
                                    </a:rPr>
                                  </m:ctrlPr>
                                </m:dPr>
                                <m:e>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Sub>
                                  <m:d>
                                    <m:dPr>
                                      <m:ctrlPr>
                                        <a:rPr lang="en-US" sz="2000" b="0" i="1">
                                          <a:solidFill>
                                            <a:srgbClr val="FFFF00"/>
                                          </a:solidFill>
                                          <a:latin typeface="Cambria Math" panose="02040503050406030204" pitchFamily="18" charset="0"/>
                                        </a:rPr>
                                      </m:ctrlPr>
                                    </m:dPr>
                                    <m:e>
                                      <m:r>
                                        <a:rPr lang="en-US" sz="2000" b="0" i="0">
                                          <a:solidFill>
                                            <a:srgbClr val="FFFF00"/>
                                          </a:solidFill>
                                          <a:latin typeface="Cambria Math" panose="02040503050406030204" pitchFamily="18" charset="0"/>
                                        </a:rPr>
                                        <m:t>3</m:t>
                                      </m:r>
                                    </m:e>
                                  </m:d>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𝑧</m:t>
                                          </m:r>
                                        </m:e>
                                      </m:acc>
                                    </m:e>
                                    <m:sub>
                                      <m:r>
                                        <a:rPr lang="en-US" sz="2000" b="0" i="1">
                                          <a:solidFill>
                                            <a:srgbClr val="FFFF00"/>
                                          </a:solidFill>
                                          <a:latin typeface="Cambria Math" panose="02040503050406030204" pitchFamily="18" charset="0"/>
                                        </a:rPr>
                                        <m:t>𝑜</m:t>
                                      </m:r>
                                    </m:sub>
                                  </m:sSub>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acc>
                                        <m:accPr>
                                          <m:chr m:val="́"/>
                                          <m:ctrlPr>
                                            <a:rPr lang="en-US" sz="2000" b="0" i="1">
                                              <a:solidFill>
                                                <a:srgbClr val="FFFF00"/>
                                              </a:solidFill>
                                              <a:latin typeface="Cambria Math" panose="02040503050406030204" pitchFamily="18" charset="0"/>
                                            </a:rPr>
                                          </m:ctrlPr>
                                        </m:accPr>
                                        <m:e>
                                          <m:r>
                                            <a:rPr lang="en-US" sz="2000" b="0" i="1">
                                              <a:solidFill>
                                                <a:srgbClr val="FFFF00"/>
                                              </a:solidFill>
                                              <a:latin typeface="Cambria Math" panose="02040503050406030204" pitchFamily="18" charset="0"/>
                                            </a:rPr>
                                            <m:t>𝑑</m:t>
                                          </m:r>
                                        </m:e>
                                      </m:acc>
                                    </m:e>
                                    <m:sub>
                                      <m:r>
                                        <a:rPr lang="en-US" sz="2000" b="0" i="1">
                                          <a:solidFill>
                                            <a:srgbClr val="FFFF00"/>
                                          </a:solidFill>
                                          <a:latin typeface="Cambria Math" panose="02040503050406030204" pitchFamily="18" charset="0"/>
                                        </a:rPr>
                                        <m:t>𝑒</m:t>
                                      </m:r>
                                    </m:sub>
                                  </m:sSub>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num>
                            <m:den>
                              <m:sSubSup>
                                <m:sSubSupPr>
                                  <m:ctrlPr>
                                    <a:rPr lang="en-US" sz="2000" b="0" i="1">
                                      <a:solidFill>
                                        <a:srgbClr val="FFFF00"/>
                                      </a:solidFill>
                                      <a:latin typeface="Cambria Math" panose="02040503050406030204" pitchFamily="18" charset="0"/>
                                    </a:rPr>
                                  </m:ctrlPr>
                                </m:sSubSupPr>
                                <m:e>
                                  <m:acc>
                                    <m:accPr>
                                      <m:chr m:val="̂"/>
                                      <m:ctrlPr>
                                        <a:rPr lang="en-US" sz="2000" b="0" i="1">
                                          <a:solidFill>
                                            <a:srgbClr val="FFFF00"/>
                                          </a:solidFill>
                                          <a:latin typeface="Cambria Math" panose="02040503050406030204" pitchFamily="18" charset="0"/>
                                        </a:rPr>
                                      </m:ctrlPr>
                                    </m:accPr>
                                    <m:e>
                                      <m:r>
                                        <a:rPr lang="en-US" sz="2000" b="1" i="1">
                                          <a:solidFill>
                                            <a:srgbClr val="FFFF00"/>
                                          </a:solidFill>
                                          <a:latin typeface="Cambria Math" panose="02040503050406030204" pitchFamily="18" charset="0"/>
                                        </a:rPr>
                                        <m:t>𝒏</m:t>
                                      </m:r>
                                    </m:e>
                                  </m:acc>
                                </m:e>
                                <m:sub>
                                  <m:r>
                                    <a:rPr lang="en-US" sz="2000" b="0" i="1">
                                      <a:solidFill>
                                        <a:srgbClr val="FFFF00"/>
                                      </a:solidFill>
                                      <a:latin typeface="Cambria Math" panose="02040503050406030204" pitchFamily="18" charset="0"/>
                                    </a:rPr>
                                    <m:t>𝑖</m:t>
                                  </m:r>
                                </m:sub>
                                <m:sup>
                                  <m:r>
                                    <a:rPr lang="en-US" sz="2000" b="0" i="1">
                                      <a:solidFill>
                                        <a:srgbClr val="FFFF00"/>
                                      </a:solidFill>
                                      <a:latin typeface="Cambria Math" panose="02040503050406030204" pitchFamily="18" charset="0"/>
                                    </a:rPr>
                                    <m:t>𝑇</m:t>
                                  </m:r>
                                </m:sup>
                              </m:sSubSup>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den>
                          </m:f>
                          <m:sPre>
                            <m:sPrePr>
                              <m:ctrlPr>
                                <a:rPr lang="en-US" sz="2000" b="0" i="1">
                                  <a:solidFill>
                                    <a:srgbClr val="FFFF00"/>
                                  </a:solidFill>
                                  <a:latin typeface="Cambria Math" panose="02040503050406030204" pitchFamily="18" charset="0"/>
                                </a:rPr>
                              </m:ctrlPr>
                            </m:sPrePr>
                            <m:sub>
                              <m:r>
                                <a:rPr lang="en-US" sz="2000" b="0" i="0">
                                  <a:solidFill>
                                    <a:srgbClr val="FFFF00"/>
                                  </a:solidFill>
                                  <a:latin typeface="Cambria Math" panose="02040503050406030204" pitchFamily="18" charset="0"/>
                                </a:rPr>
                                <m:t> </m:t>
                              </m:r>
                            </m:sub>
                            <m:sup>
                              <m:r>
                                <a:rPr lang="en-US" sz="2000" b="0" i="0">
                                  <a:solidFill>
                                    <a:srgbClr val="FFFF00"/>
                                  </a:solidFill>
                                  <a:latin typeface="Cambria Math" panose="02040503050406030204" pitchFamily="18" charset="0"/>
                                </a:rPr>
                                <m:t> </m:t>
                              </m:r>
                            </m:sup>
                            <m:e>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1">
                                          <a:solidFill>
                                            <a:srgbClr val="FFFF00"/>
                                          </a:solidFill>
                                          <a:latin typeface="Cambria Math" panose="02040503050406030204" pitchFamily="18" charset="0"/>
                                        </a:rPr>
                                        <m:t>𝑖</m:t>
                                      </m:r>
                                    </m:sub>
                                  </m:sSub>
                                </m:e>
                                <m:sup>
                                  <m:r>
                                    <a:rPr lang="en-US" sz="2000" b="0" i="1">
                                      <a:solidFill>
                                        <a:srgbClr val="FFFF00"/>
                                      </a:solidFill>
                                      <a:latin typeface="Cambria Math" panose="02040503050406030204" pitchFamily="18" charset="0"/>
                                    </a:rPr>
                                    <m:t>𝑇</m:t>
                                  </m:r>
                                </m:sup>
                              </m:sSup>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Pr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𝑀</m:t>
                              </m:r>
                            </m:e>
                            <m:sub>
                              <m:r>
                                <a:rPr lang="en-US" sz="2000" b="0" i="1">
                                  <a:solidFill>
                                    <a:srgbClr val="FFFF00"/>
                                  </a:solidFill>
                                  <a:latin typeface="Cambria Math" panose="02040503050406030204" pitchFamily="18" charset="0"/>
                                </a:rPr>
                                <m:t>𝑝</m:t>
                              </m:r>
                            </m:sub>
                          </m:sSub>
                          <m:sSup>
                            <m:sSupPr>
                              <m:ctrlPr>
                                <a:rPr lang="en-US" sz="2000" b="0" i="1">
                                  <a:solidFill>
                                    <a:srgbClr val="FFFF00"/>
                                  </a:solidFill>
                                  <a:latin typeface="Cambria Math" panose="02040503050406030204" pitchFamily="18" charset="0"/>
                                </a:rPr>
                              </m:ctrlPr>
                            </m:sSupPr>
                            <m:e>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𝑅</m:t>
                                  </m:r>
                                </m:e>
                                <m:sub>
                                  <m:r>
                                    <a:rPr lang="en-US" sz="2000" b="0" i="0">
                                      <a:solidFill>
                                        <a:srgbClr val="FFFF00"/>
                                      </a:solidFill>
                                      <a:latin typeface="Cambria Math" panose="02040503050406030204" pitchFamily="18" charset="0"/>
                                    </a:rPr>
                                    <m:t>𝓁</m:t>
                                  </m:r>
                                </m:sub>
                              </m:sSub>
                            </m:e>
                            <m:sup>
                              <m:r>
                                <a:rPr lang="en-US" sz="2000" b="0" i="1">
                                  <a:solidFill>
                                    <a:srgbClr val="FFFF00"/>
                                  </a:solidFill>
                                  <a:latin typeface="Cambria Math" panose="02040503050406030204" pitchFamily="18" charset="0"/>
                                </a:rPr>
                                <m:t>𝑇</m:t>
                              </m:r>
                            </m:sup>
                          </m:sSup>
                          <m:d>
                            <m:dPr>
                              <m:ctrlPr>
                                <a:rPr lang="en-US" sz="2000" b="0" i="1">
                                  <a:solidFill>
                                    <a:srgbClr val="FFFF00"/>
                                  </a:solidFill>
                                  <a:latin typeface="Cambria Math" panose="02040503050406030204" pitchFamily="18" charset="0"/>
                                </a:rPr>
                              </m:ctrlPr>
                            </m:dPr>
                            <m:e>
                              <m:sPre>
                                <m:sPrePr>
                                  <m:ctrlPr>
                                    <a:rPr lang="en-US" sz="2000" b="0" i="1" smtClean="0">
                                      <a:solidFill>
                                        <a:srgbClr val="00B0F0"/>
                                      </a:solidFill>
                                      <a:latin typeface="Cambria Math" panose="02040503050406030204" pitchFamily="18" charset="0"/>
                                    </a:rPr>
                                  </m:ctrlPr>
                                </m:sPrePr>
                                <m:sub>
                                  <m:r>
                                    <a:rPr lang="en-US" sz="2000" b="0" i="0">
                                      <a:solidFill>
                                        <a:srgbClr val="00B0F0"/>
                                      </a:solidFill>
                                      <a:latin typeface="Cambria Math" panose="02040503050406030204" pitchFamily="18" charset="0"/>
                                    </a:rPr>
                                    <m:t> </m:t>
                                  </m:r>
                                </m:sub>
                                <m:sup>
                                  <m:r>
                                    <a:rPr lang="en-US" sz="2000" b="0" i="1" smtClean="0">
                                      <a:solidFill>
                                        <a:srgbClr val="00B0F0"/>
                                      </a:solidFill>
                                      <a:latin typeface="Cambria Math" panose="02040503050406030204" pitchFamily="18" charset="0"/>
                                    </a:rPr>
                                    <m:t>𝑐</m:t>
                                  </m:r>
                                </m:sup>
                                <m:e>
                                  <m:r>
                                    <m:rPr>
                                      <m:nor/>
                                    </m:rPr>
                                    <a:rPr lang="en-US" sz="2000" b="0" i="1">
                                      <a:solidFill>
                                        <a:srgbClr val="00B0F0"/>
                                      </a:solidFill>
                                      <a:latin typeface="Cambria Math" panose="02040503050406030204" pitchFamily="18" charset="0"/>
                                    </a:rPr>
                                    <m:t>x</m:t>
                                  </m:r>
                                </m:e>
                              </m:sPre>
                              <m:r>
                                <a:rPr lang="en-US" sz="2000" b="0" i="0">
                                  <a:solidFill>
                                    <a:srgbClr val="FFFF00"/>
                                  </a:solidFill>
                                  <a:latin typeface="Cambria Math" panose="02040503050406030204" pitchFamily="18" charset="0"/>
                                </a:rPr>
                                <m:t>−</m:t>
                              </m:r>
                              <m:sSub>
                                <m:sSubPr>
                                  <m:ctrlPr>
                                    <a:rPr lang="en-US" sz="2000" b="0" i="1">
                                      <a:solidFill>
                                        <a:srgbClr val="FFFF00"/>
                                      </a:solidFill>
                                      <a:latin typeface="Cambria Math" panose="02040503050406030204" pitchFamily="18" charset="0"/>
                                    </a:rPr>
                                  </m:ctrlPr>
                                </m:sSubPr>
                                <m:e>
                                  <m:r>
                                    <a:rPr lang="en-US" sz="2000" b="0" i="1">
                                      <a:solidFill>
                                        <a:srgbClr val="FFFF00"/>
                                      </a:solidFill>
                                      <a:latin typeface="Cambria Math" panose="02040503050406030204" pitchFamily="18" charset="0"/>
                                    </a:rPr>
                                    <m:t>𝑑</m:t>
                                  </m:r>
                                </m:e>
                                <m:sub>
                                  <m:r>
                                    <a:rPr lang="en-US" sz="2000" b="0" i="1">
                                      <a:solidFill>
                                        <a:srgbClr val="FFFF00"/>
                                      </a:solidFill>
                                      <a:latin typeface="Cambria Math" panose="02040503050406030204" pitchFamily="18" charset="0"/>
                                    </a:rPr>
                                    <m:t>𝑒</m:t>
                                  </m:r>
                                </m:sub>
                              </m:sSub>
                              <m:r>
                                <a:rPr lang="en-US" sz="2000" b="0" i="0">
                                  <a:solidFill>
                                    <a:srgbClr val="FFFF00"/>
                                  </a:solidFill>
                                  <a:latin typeface="Cambria Math" panose="02040503050406030204" pitchFamily="18" charset="0"/>
                                </a:rPr>
                                <m:t> </m:t>
                              </m:r>
                              <m:sSub>
                                <m:sSubPr>
                                  <m:ctrlPr>
                                    <a:rPr lang="en-US" sz="2000" b="0" i="1">
                                      <a:solidFill>
                                        <a:srgbClr val="FFFF00"/>
                                      </a:solidFill>
                                      <a:latin typeface="Cambria Math" panose="02040503050406030204" pitchFamily="18" charset="0"/>
                                    </a:rPr>
                                  </m:ctrlPr>
                                </m:sSubPr>
                                <m:e>
                                  <m:r>
                                    <a:rPr lang="en-US" sz="2000" b="1" i="1">
                                      <a:solidFill>
                                        <a:srgbClr val="FFFF00"/>
                                      </a:solidFill>
                                      <a:latin typeface="Cambria Math" panose="02040503050406030204" pitchFamily="18" charset="0"/>
                                    </a:rPr>
                                    <m:t>𝒓</m:t>
                                  </m:r>
                                </m:e>
                                <m:sub>
                                  <m:r>
                                    <a:rPr lang="en-US" sz="2000" b="0" i="0">
                                      <a:solidFill>
                                        <a:srgbClr val="FFFF00"/>
                                      </a:solidFill>
                                      <a:latin typeface="Cambria Math" panose="02040503050406030204" pitchFamily="18" charset="0"/>
                                    </a:rPr>
                                    <m:t>𝓁</m:t>
                                  </m:r>
                                  <m:r>
                                    <a:rPr lang="en-US" sz="2000" b="0" i="0">
                                      <a:solidFill>
                                        <a:srgbClr val="FFFF00"/>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31511" y="1339796"/>
                <a:ext cx="9358899" cy="925125"/>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405353" y="910629"/>
            <a:ext cx="1202830" cy="400110"/>
          </a:xfrm>
          <a:prstGeom prst="rect">
            <a:avLst/>
          </a:prstGeom>
          <a:noFill/>
        </p:spPr>
        <p:txBody>
          <a:bodyPr wrap="none" rtlCol="0">
            <a:spAutoFit/>
          </a:bodyPr>
          <a:lstStyle/>
          <a:p>
            <a:r>
              <a:rPr lang="en-US" sz="2000" b="1" dirty="0">
                <a:solidFill>
                  <a:srgbClr val="FF66CC"/>
                </a:solidFill>
              </a:rPr>
              <a:t>Equation:</a:t>
            </a:r>
          </a:p>
        </p:txBody>
      </p:sp>
      <p:sp>
        <p:nvSpPr>
          <p:cNvPr id="8" name="TextBox 7"/>
          <p:cNvSpPr txBox="1"/>
          <p:nvPr/>
        </p:nvSpPr>
        <p:spPr>
          <a:xfrm>
            <a:off x="397733" y="2353453"/>
            <a:ext cx="8225265" cy="400110"/>
          </a:xfrm>
          <a:prstGeom prst="rect">
            <a:avLst/>
          </a:prstGeom>
        </p:spPr>
        <p:txBody>
          <a:bodyPr wrap="none" rtlCol="0">
            <a:spAutoFit/>
          </a:bodyPr>
          <a:lstStyle/>
          <a:p>
            <a:r>
              <a:rPr lang="en-US" sz="2000" b="1" dirty="0">
                <a:solidFill>
                  <a:srgbClr val="FF66CC"/>
                </a:solidFill>
              </a:rPr>
              <a:t>Verification: </a:t>
            </a:r>
            <a:r>
              <a:rPr lang="en-US" dirty="0">
                <a:solidFill>
                  <a:schemeClr val="bg1">
                    <a:lumMod val="85000"/>
                  </a:schemeClr>
                </a:solidFill>
              </a:rPr>
              <a:t>Compare numerically computed values against Zemax ray-traced values</a:t>
            </a:r>
            <a:endParaRPr lang="en-US" sz="2000" dirty="0">
              <a:solidFill>
                <a:schemeClr val="bg1">
                  <a:lumMod val="85000"/>
                </a:schemeClr>
              </a:solidFill>
            </a:endParaRPr>
          </a:p>
        </p:txBody>
      </p:sp>
    </p:spTree>
    <p:extLst>
      <p:ext uri="{BB962C8B-B14F-4D97-AF65-F5344CB8AC3E}">
        <p14:creationId xmlns:p14="http://schemas.microsoft.com/office/powerpoint/2010/main" val="2861228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10000"/>
                    </a14:imgEffect>
                  </a14:imgLayer>
                </a14:imgProps>
              </a:ext>
              <a:ext uri="{28A0092B-C50C-407E-A947-70E740481C1C}">
                <a14:useLocalDpi xmlns:a14="http://schemas.microsoft.com/office/drawing/2010/main" val="0"/>
              </a:ext>
            </a:extLst>
          </a:blip>
          <a:stretch>
            <a:fillRect/>
          </a:stretch>
        </p:blipFill>
        <p:spPr>
          <a:xfrm>
            <a:off x="1075583" y="3047167"/>
            <a:ext cx="3682481" cy="2715768"/>
          </a:xfrm>
          <a:prstGeom prst="rect">
            <a:avLst/>
          </a:prstGeom>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rcRect r="37727"/>
          <a:stretch/>
        </p:blipFill>
        <p:spPr>
          <a:xfrm>
            <a:off x="6585410" y="3036910"/>
            <a:ext cx="3670954" cy="2715768"/>
          </a:xfrm>
          <a:prstGeom prst="rect">
            <a:avLst/>
          </a:prstGeom>
        </p:spPr>
      </p:pic>
      <p:sp>
        <p:nvSpPr>
          <p:cNvPr id="7" name="TextBox 6"/>
          <p:cNvSpPr txBox="1"/>
          <p:nvPr/>
        </p:nvSpPr>
        <p:spPr>
          <a:xfrm>
            <a:off x="273377" y="0"/>
            <a:ext cx="9143465" cy="584775"/>
          </a:xfrm>
          <a:prstGeom prst="rect">
            <a:avLst/>
          </a:prstGeom>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lens and sensor rotation</a:t>
            </a:r>
          </a:p>
        </p:txBody>
      </p:sp>
      <p:sp>
        <p:nvSpPr>
          <p:cNvPr id="9" name="TextBox 8"/>
          <p:cNvSpPr txBox="1"/>
          <p:nvPr/>
        </p:nvSpPr>
        <p:spPr>
          <a:xfrm>
            <a:off x="333160" y="794483"/>
            <a:ext cx="2984471" cy="400110"/>
          </a:xfrm>
          <a:prstGeom prst="rect">
            <a:avLst/>
          </a:prstGeom>
          <a:noFill/>
        </p:spPr>
        <p:txBody>
          <a:bodyPr wrap="none" rtlCol="0">
            <a:spAutoFit/>
          </a:bodyPr>
          <a:lstStyle/>
          <a:p>
            <a:r>
              <a:rPr lang="en-US" sz="2000" b="1" dirty="0">
                <a:solidFill>
                  <a:srgbClr val="FF66CC"/>
                </a:solidFill>
              </a:rPr>
              <a:t>Setup of qualitative study:</a:t>
            </a:r>
          </a:p>
        </p:txBody>
      </p:sp>
      <mc:AlternateContent xmlns:mc="http://schemas.openxmlformats.org/markup-compatibility/2006" xmlns:a14="http://schemas.microsoft.com/office/drawing/2010/main">
        <mc:Choice Requires="a14">
          <p:sp>
            <p:nvSpPr>
              <p:cNvPr id="3" name="TextBox 2"/>
              <p:cNvSpPr txBox="1"/>
              <p:nvPr/>
            </p:nvSpPr>
            <p:spPr>
              <a:xfrm>
                <a:off x="495655" y="1341690"/>
                <a:ext cx="10882497" cy="1797159"/>
              </a:xfrm>
              <a:prstGeom prst="rect">
                <a:avLst/>
              </a:prstGeom>
              <a:noFill/>
            </p:spPr>
            <p:txBody>
              <a:bodyPr wrap="square" rtlCol="0">
                <a:spAutoFit/>
              </a:bodyPr>
              <a:lstStyle/>
              <a:p>
                <a:r>
                  <a:rPr lang="en-US" dirty="0">
                    <a:solidFill>
                      <a:schemeClr val="bg1">
                        <a:lumMod val="85000"/>
                      </a:schemeClr>
                    </a:solidFill>
                  </a:rPr>
                  <a:t>Two planes in the object space, such that projected images are of equal size in frontoparallel configuration:</a:t>
                </a:r>
              </a:p>
              <a:p>
                <a:pPr marL="401638" lvl="1" indent="-230188">
                  <a:buFont typeface="Arial" panose="020B0604020202020204" pitchFamily="34" charset="0"/>
                  <a:buChar char="•"/>
                  <a:tabLst>
                    <a:tab pos="171450" algn="l"/>
                  </a:tabLst>
                </a:pPr>
                <a:r>
                  <a:rPr lang="en-US" dirty="0">
                    <a:solidFill>
                      <a:srgbClr val="FF5500"/>
                    </a:solidFill>
                  </a:rPr>
                  <a:t>Near plane dimension:</a:t>
                </a:r>
                <a:r>
                  <a:rPr lang="en-US" dirty="0">
                    <a:solidFill>
                      <a:srgbClr val="FF3300"/>
                    </a:solidFill>
                  </a:rPr>
                  <a:t> </a:t>
                </a:r>
                <a:r>
                  <a:rPr lang="en-US" dirty="0">
                    <a:solidFill>
                      <a:schemeClr val="bg1">
                        <a:lumMod val="85000"/>
                      </a:schemeClr>
                    </a:solidFill>
                  </a:rPr>
                  <a:t>88.15 </a:t>
                </a:r>
                <a:r>
                  <a:rPr lang="en-US" i="1" dirty="0">
                    <a:solidFill>
                      <a:schemeClr val="bg1">
                        <a:lumMod val="85000"/>
                      </a:schemeClr>
                    </a:solidFill>
                  </a:rPr>
                  <a:t>mm</a:t>
                </a:r>
                <a:r>
                  <a:rPr lang="en-US" dirty="0">
                    <a:solidFill>
                      <a:schemeClr val="bg1">
                        <a:lumMod val="85000"/>
                      </a:schemeClr>
                    </a:solidFill>
                  </a:rPr>
                  <a:t>, each side</a:t>
                </a:r>
              </a:p>
              <a:p>
                <a:pPr marL="401638" lvl="1" indent="-230188">
                  <a:buFont typeface="Arial" panose="020B0604020202020204" pitchFamily="34" charset="0"/>
                  <a:buChar char="•"/>
                  <a:tabLst>
                    <a:tab pos="171450" algn="l"/>
                  </a:tabLst>
                </a:pPr>
                <a:r>
                  <a:rPr lang="en-US" dirty="0">
                    <a:solidFill>
                      <a:srgbClr val="00B4FF"/>
                    </a:solidFill>
                  </a:rPr>
                  <a:t>Far plane dimension:</a:t>
                </a:r>
                <a:r>
                  <a:rPr lang="en-US" dirty="0">
                    <a:solidFill>
                      <a:srgbClr val="3F3FFF"/>
                    </a:solidFill>
                  </a:rPr>
                  <a:t> </a:t>
                </a:r>
                <a:r>
                  <a:rPr lang="en-US" dirty="0">
                    <a:solidFill>
                      <a:schemeClr val="bg1">
                        <a:lumMod val="85000"/>
                      </a:schemeClr>
                    </a:solidFill>
                  </a:rPr>
                  <a:t>178.30 </a:t>
                </a:r>
                <a:r>
                  <a:rPr lang="en-US" i="1" dirty="0">
                    <a:solidFill>
                      <a:schemeClr val="bg1">
                        <a:lumMod val="85000"/>
                      </a:schemeClr>
                    </a:solidFill>
                  </a:rPr>
                  <a:t>mm</a:t>
                </a:r>
                <a:r>
                  <a:rPr lang="en-US" dirty="0">
                    <a:solidFill>
                      <a:schemeClr val="bg1">
                        <a:lumMod val="85000"/>
                      </a:schemeClr>
                    </a:solidFill>
                  </a:rPr>
                  <a:t>, each side  (Far plane sides are twice the near plane sides)</a:t>
                </a:r>
              </a:p>
              <a:p>
                <a:pPr marL="401638" lvl="1" indent="-230188">
                  <a:buFont typeface="Arial" panose="020B0604020202020204" pitchFamily="34" charset="0"/>
                  <a:buChar char="•"/>
                  <a:tabLst>
                    <a:tab pos="171450" algn="l"/>
                  </a:tabLst>
                </a:pPr>
                <a:r>
                  <a:rPr lang="en-US" dirty="0">
                    <a:solidFill>
                      <a:srgbClr val="FF5500"/>
                    </a:solidFill>
                  </a:rPr>
                  <a:t>Near plane distance (</a:t>
                </a:r>
                <a14:m>
                  <m:oMath xmlns:m="http://schemas.openxmlformats.org/officeDocument/2006/math">
                    <m:sSub>
                      <m:sSubPr>
                        <m:ctrlPr>
                          <a:rPr lang="en-US" b="0" i="1" smtClean="0">
                            <a:solidFill>
                              <a:srgbClr val="FF5500"/>
                            </a:solidFill>
                            <a:latin typeface="Cambria Math" panose="02040503050406030204" pitchFamily="18" charset="0"/>
                          </a:rPr>
                        </m:ctrlPr>
                      </m:sSubPr>
                      <m:e>
                        <m:r>
                          <a:rPr lang="en-US" b="0" i="1" smtClean="0">
                            <a:solidFill>
                              <a:srgbClr val="FF5500"/>
                            </a:solidFill>
                            <a:latin typeface="Cambria Math" panose="02040503050406030204" pitchFamily="18" charset="0"/>
                          </a:rPr>
                          <m:t>𝑧</m:t>
                        </m:r>
                      </m:e>
                      <m:sub>
                        <m:r>
                          <a:rPr lang="en-US" b="0" i="1" smtClean="0">
                            <a:solidFill>
                              <a:srgbClr val="FF5500"/>
                            </a:solidFill>
                            <a:latin typeface="Cambria Math" panose="02040503050406030204" pitchFamily="18" charset="0"/>
                          </a:rPr>
                          <m:t>𝑒</m:t>
                        </m:r>
                      </m:sub>
                    </m:sSub>
                  </m:oMath>
                </a14:m>
                <a:r>
                  <a:rPr lang="en-US" baseline="30000" dirty="0">
                    <a:solidFill>
                      <a:srgbClr val="FF5500"/>
                    </a:solidFill>
                  </a:rPr>
                  <a:t>*</a:t>
                </a:r>
                <a:r>
                  <a:rPr lang="en-US" dirty="0">
                    <a:solidFill>
                      <a:srgbClr val="FF5500"/>
                    </a:solidFill>
                  </a:rPr>
                  <a:t>):</a:t>
                </a:r>
                <a:r>
                  <a:rPr lang="en-US" dirty="0">
                    <a:solidFill>
                      <a:schemeClr val="bg1">
                        <a:lumMod val="85000"/>
                      </a:schemeClr>
                    </a:solidFill>
                  </a:rPr>
                  <a:t>  - 535.6 </a:t>
                </a:r>
                <a:r>
                  <a:rPr lang="en-US" i="1" dirty="0">
                    <a:solidFill>
                      <a:schemeClr val="bg1">
                        <a:lumMod val="85000"/>
                      </a:schemeClr>
                    </a:solidFill>
                  </a:rPr>
                  <a:t>mm</a:t>
                </a:r>
                <a:r>
                  <a:rPr lang="en-US" dirty="0">
                    <a:solidFill>
                      <a:schemeClr val="bg1">
                        <a:lumMod val="85000"/>
                      </a:schemeClr>
                    </a:solidFill>
                  </a:rPr>
                  <a:t>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=0.55),  - 516.0 mm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=1.0),  - 504.0 mm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=2)</a:t>
                </a:r>
              </a:p>
              <a:p>
                <a:pPr marL="401638" lvl="1" indent="-230188">
                  <a:buFont typeface="Arial" panose="020B0604020202020204" pitchFamily="34" charset="0"/>
                  <a:buChar char="•"/>
                  <a:tabLst>
                    <a:tab pos="171450" algn="l"/>
                  </a:tabLst>
                </a:pPr>
                <a:r>
                  <a:rPr lang="en-US" dirty="0">
                    <a:solidFill>
                      <a:srgbClr val="00B4FF"/>
                    </a:solidFill>
                  </a:rPr>
                  <a:t>Far plane dimension (</a:t>
                </a:r>
                <a14:m>
                  <m:oMath xmlns:m="http://schemas.openxmlformats.org/officeDocument/2006/math">
                    <m:sSub>
                      <m:sSubPr>
                        <m:ctrlPr>
                          <a:rPr lang="en-US" b="0" i="1" smtClean="0">
                            <a:solidFill>
                              <a:srgbClr val="00B4FF"/>
                            </a:solidFill>
                            <a:latin typeface="Cambria Math" panose="02040503050406030204" pitchFamily="18" charset="0"/>
                          </a:rPr>
                        </m:ctrlPr>
                      </m:sSubPr>
                      <m:e>
                        <m:r>
                          <a:rPr lang="en-US" b="0" i="1" smtClean="0">
                            <a:solidFill>
                              <a:srgbClr val="00B4FF"/>
                            </a:solidFill>
                            <a:latin typeface="Cambria Math" panose="02040503050406030204" pitchFamily="18" charset="0"/>
                          </a:rPr>
                          <m:t>𝑧</m:t>
                        </m:r>
                      </m:e>
                      <m:sub>
                        <m:r>
                          <a:rPr lang="en-US" b="0" i="1" smtClean="0">
                            <a:solidFill>
                              <a:srgbClr val="00B4FF"/>
                            </a:solidFill>
                            <a:latin typeface="Cambria Math" panose="02040503050406030204" pitchFamily="18" charset="0"/>
                          </a:rPr>
                          <m:t>𝑒</m:t>
                        </m:r>
                      </m:sub>
                    </m:sSub>
                  </m:oMath>
                </a14:m>
                <a:r>
                  <a:rPr lang="en-US" baseline="30000" dirty="0">
                    <a:solidFill>
                      <a:srgbClr val="00B4FF"/>
                    </a:solidFill>
                  </a:rPr>
                  <a:t>*</a:t>
                </a:r>
                <a:r>
                  <a:rPr lang="en-US" dirty="0">
                    <a:solidFill>
                      <a:srgbClr val="00B4FF"/>
                    </a:solidFill>
                  </a:rPr>
                  <a:t>):</a:t>
                </a:r>
                <a:r>
                  <a:rPr lang="en-US" dirty="0">
                    <a:solidFill>
                      <a:srgbClr val="3F3FFF"/>
                    </a:solidFill>
                  </a:rPr>
                  <a:t> </a:t>
                </a:r>
                <a:r>
                  <a:rPr lang="en-US" dirty="0">
                    <a:solidFill>
                      <a:schemeClr val="bg1">
                        <a:lumMod val="85000"/>
                      </a:schemeClr>
                    </a:solidFill>
                  </a:rPr>
                  <a:t>-1071.3 </a:t>
                </a:r>
                <a:r>
                  <a:rPr lang="en-US" i="1" dirty="0">
                    <a:solidFill>
                      <a:schemeClr val="bg1">
                        <a:lumMod val="85000"/>
                      </a:schemeClr>
                    </a:solidFill>
                  </a:rPr>
                  <a:t>mm</a:t>
                </a:r>
                <a:r>
                  <a:rPr lang="en-US" dirty="0">
                    <a:solidFill>
                      <a:schemeClr val="bg1">
                        <a:lumMod val="85000"/>
                      </a:schemeClr>
                    </a:solidFill>
                  </a:rPr>
                  <a:t> (</a:t>
                </a:r>
                <a14:m>
                  <m:oMath xmlns:m="http://schemas.openxmlformats.org/officeDocument/2006/math">
                    <m:sSub>
                      <m:sSubPr>
                        <m:ctrlPr>
                          <a:rPr lang="en-US" i="1">
                            <a:solidFill>
                              <a:schemeClr val="bg1">
                                <a:lumMod val="85000"/>
                              </a:schemeClr>
                            </a:solidFill>
                            <a:latin typeface="Cambria Math" panose="02040503050406030204" pitchFamily="18" charset="0"/>
                          </a:rPr>
                        </m:ctrlPr>
                      </m:sSubPr>
                      <m:e>
                        <m:r>
                          <a:rPr lang="en-US" i="1">
                            <a:solidFill>
                              <a:schemeClr val="bg1">
                                <a:lumMod val="85000"/>
                              </a:schemeClr>
                            </a:solidFill>
                            <a:latin typeface="Cambria Math" panose="02040503050406030204" pitchFamily="18" charset="0"/>
                          </a:rPr>
                          <m:t>𝑚</m:t>
                        </m:r>
                      </m:e>
                      <m:sub>
                        <m:r>
                          <a:rPr lang="en-US" i="1">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=0.55), -1032.0 mm (</a:t>
                </a:r>
                <a14:m>
                  <m:oMath xmlns:m="http://schemas.openxmlformats.org/officeDocument/2006/math">
                    <m:sSub>
                      <m:sSubPr>
                        <m:ctrlPr>
                          <a:rPr lang="en-US" i="1">
                            <a:solidFill>
                              <a:schemeClr val="bg1">
                                <a:lumMod val="85000"/>
                              </a:schemeClr>
                            </a:solidFill>
                            <a:latin typeface="Cambria Math" panose="02040503050406030204" pitchFamily="18" charset="0"/>
                          </a:rPr>
                        </m:ctrlPr>
                      </m:sSubPr>
                      <m:e>
                        <m:r>
                          <a:rPr lang="en-US" i="1">
                            <a:solidFill>
                              <a:schemeClr val="bg1">
                                <a:lumMod val="85000"/>
                              </a:schemeClr>
                            </a:solidFill>
                            <a:latin typeface="Cambria Math" panose="02040503050406030204" pitchFamily="18" charset="0"/>
                          </a:rPr>
                          <m:t>𝑚</m:t>
                        </m:r>
                      </m:e>
                      <m:sub>
                        <m:r>
                          <a:rPr lang="en-US" i="1">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=1.0), -1008.0 mm (</a:t>
                </a:r>
                <a14:m>
                  <m:oMath xmlns:m="http://schemas.openxmlformats.org/officeDocument/2006/math">
                    <m:sSub>
                      <m:sSubPr>
                        <m:ctrlPr>
                          <a:rPr lang="en-US" i="1">
                            <a:solidFill>
                              <a:schemeClr val="bg1">
                                <a:lumMod val="85000"/>
                              </a:schemeClr>
                            </a:solidFill>
                            <a:latin typeface="Cambria Math" panose="02040503050406030204" pitchFamily="18" charset="0"/>
                          </a:rPr>
                        </m:ctrlPr>
                      </m:sSubPr>
                      <m:e>
                        <m:r>
                          <a:rPr lang="en-US" i="1">
                            <a:solidFill>
                              <a:schemeClr val="bg1">
                                <a:lumMod val="85000"/>
                              </a:schemeClr>
                            </a:solidFill>
                            <a:latin typeface="Cambria Math" panose="02040503050406030204" pitchFamily="18" charset="0"/>
                          </a:rPr>
                          <m:t>𝑚</m:t>
                        </m:r>
                      </m:e>
                      <m:sub>
                        <m:r>
                          <a:rPr lang="en-US" i="1">
                            <a:solidFill>
                              <a:schemeClr val="bg1">
                                <a:lumMod val="85000"/>
                              </a:schemeClr>
                            </a:solidFill>
                            <a:latin typeface="Cambria Math" panose="02040503050406030204" pitchFamily="18" charset="0"/>
                          </a:rPr>
                          <m:t>𝑝</m:t>
                        </m:r>
                      </m:sub>
                    </m:sSub>
                  </m:oMath>
                </a14:m>
                <a:r>
                  <a:rPr lang="en-US" dirty="0">
                    <a:solidFill>
                      <a:schemeClr val="bg1">
                        <a:lumMod val="85000"/>
                      </a:schemeClr>
                    </a:solidFill>
                  </a:rPr>
                  <a:t>=2)</a:t>
                </a:r>
              </a:p>
              <a:p>
                <a:pPr marL="401638" lvl="1" indent="-230188">
                  <a:buFont typeface="Arial" panose="020B0604020202020204" pitchFamily="34" charset="0"/>
                  <a:buChar char="•"/>
                  <a:tabLst>
                    <a:tab pos="171450" algn="l"/>
                  </a:tabLst>
                </a:pPr>
                <a:endParaRPr lang="en-US" dirty="0">
                  <a:solidFill>
                    <a:schemeClr val="bg1">
                      <a:lumMod val="8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95655" y="1341690"/>
                <a:ext cx="10882497" cy="1797159"/>
              </a:xfrm>
              <a:prstGeom prst="rect">
                <a:avLst/>
              </a:prstGeom>
              <a:blipFill>
                <a:blip r:embed="rId6"/>
                <a:stretch>
                  <a:fillRect l="-448" t="-1695"/>
                </a:stretch>
              </a:blipFill>
            </p:spPr>
            <p:txBody>
              <a:bodyPr/>
              <a:lstStyle/>
              <a:p>
                <a:r>
                  <a:rPr lang="en-US">
                    <a:noFill/>
                  </a:rPr>
                  <a:t> </a:t>
                </a:r>
              </a:p>
            </p:txBody>
          </p:sp>
        </mc:Fallback>
      </mc:AlternateContent>
      <p:sp>
        <p:nvSpPr>
          <p:cNvPr id="8" name="TextBox 7"/>
          <p:cNvSpPr txBox="1"/>
          <p:nvPr/>
        </p:nvSpPr>
        <p:spPr>
          <a:xfrm>
            <a:off x="1059680" y="5794043"/>
            <a:ext cx="3649054" cy="584775"/>
          </a:xfrm>
          <a:prstGeom prst="rect">
            <a:avLst/>
          </a:prstGeom>
          <a:noFill/>
        </p:spPr>
        <p:txBody>
          <a:bodyPr wrap="square" rtlCol="0">
            <a:spAutoFit/>
          </a:bodyPr>
          <a:lstStyle/>
          <a:p>
            <a:r>
              <a:rPr lang="en-US" sz="1600" i="1" dirty="0">
                <a:solidFill>
                  <a:schemeClr val="bg1">
                    <a:lumMod val="85000"/>
                  </a:schemeClr>
                </a:solidFill>
              </a:rPr>
              <a:t>Fig: Coincident images of the two planes in frontoparallel configuration. </a:t>
            </a:r>
          </a:p>
        </p:txBody>
      </p:sp>
      <p:sp>
        <p:nvSpPr>
          <p:cNvPr id="10" name="TextBox 9"/>
          <p:cNvSpPr txBox="1"/>
          <p:nvPr/>
        </p:nvSpPr>
        <p:spPr>
          <a:xfrm>
            <a:off x="6514086" y="5758436"/>
            <a:ext cx="3836545" cy="584775"/>
          </a:xfrm>
          <a:prstGeom prst="rect">
            <a:avLst/>
          </a:prstGeom>
          <a:noFill/>
        </p:spPr>
        <p:txBody>
          <a:bodyPr wrap="square" rtlCol="0">
            <a:spAutoFit/>
          </a:bodyPr>
          <a:lstStyle/>
          <a:p>
            <a:r>
              <a:rPr lang="en-US" sz="1600" i="1" dirty="0">
                <a:solidFill>
                  <a:schemeClr val="bg1">
                    <a:lumMod val="85000"/>
                  </a:schemeClr>
                </a:solidFill>
              </a:rPr>
              <a:t>Fig: The images separated horizontally for visual clarity.</a:t>
            </a:r>
          </a:p>
        </p:txBody>
      </p:sp>
      <p:sp>
        <p:nvSpPr>
          <p:cNvPr id="2" name="Right Arrow 1"/>
          <p:cNvSpPr/>
          <p:nvPr/>
        </p:nvSpPr>
        <p:spPr>
          <a:xfrm>
            <a:off x="4996206" y="4082592"/>
            <a:ext cx="1461154" cy="744718"/>
          </a:xfrm>
          <a:prstGeom prst="rightArrow">
            <a:avLst/>
          </a:prstGeom>
          <a:solidFill>
            <a:schemeClr val="bg2">
              <a:lumMod val="90000"/>
              <a:alpha val="18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301308" y="6488668"/>
                <a:ext cx="5458546" cy="369332"/>
              </a:xfrm>
              <a:prstGeom prst="rect">
                <a:avLst/>
              </a:prstGeom>
            </p:spPr>
            <p:txBody>
              <a:bodyPr wrap="none">
                <a:spAutoFit/>
              </a:bodyPr>
              <a:lstStyle/>
              <a:p>
                <a:r>
                  <a:rPr lang="en-US" baseline="30000" dirty="0">
                    <a:solidFill>
                      <a:schemeClr val="bg1"/>
                    </a:solidFill>
                  </a:rPr>
                  <a:t>*</a:t>
                </a:r>
                <a:r>
                  <a:rPr lang="en-US" dirty="0">
                    <a:solidFill>
                      <a:schemeClr val="bg1">
                        <a:lumMod val="85000"/>
                      </a:schemeClr>
                    </a:solidFill>
                  </a:rPr>
                  <a:t>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𝑧</m:t>
                        </m:r>
                      </m:e>
                      <m:sub>
                        <m:r>
                          <a:rPr lang="en-US" b="0" i="1" smtClean="0">
                            <a:solidFill>
                              <a:schemeClr val="bg1">
                                <a:lumMod val="85000"/>
                              </a:schemeClr>
                            </a:solidFill>
                            <a:latin typeface="Cambria Math" panose="02040503050406030204" pitchFamily="18" charset="0"/>
                          </a:rPr>
                          <m:t>𝑒</m:t>
                        </m:r>
                      </m:sub>
                    </m:sSub>
                  </m:oMath>
                </a14:m>
                <a:r>
                  <a:rPr lang="en-US" dirty="0">
                    <a:solidFill>
                      <a:schemeClr val="bg1">
                        <a:lumMod val="85000"/>
                      </a:schemeClr>
                    </a:solidFill>
                  </a:rPr>
                  <a:t> is the object distance from the ENPP;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𝑧</m:t>
                        </m:r>
                      </m:e>
                      <m:sub>
                        <m:r>
                          <a:rPr lang="en-US" b="0" i="1" smtClean="0">
                            <a:solidFill>
                              <a:schemeClr val="bg1">
                                <a:lumMod val="85000"/>
                              </a:schemeClr>
                            </a:solidFill>
                            <a:latin typeface="Cambria Math" panose="02040503050406030204" pitchFamily="18" charset="0"/>
                          </a:rPr>
                          <m:t>𝑜</m:t>
                        </m:r>
                      </m:sub>
                    </m:sSub>
                    <m:r>
                      <a:rPr lang="en-US" b="0" i="1" smtClean="0">
                        <a:solidFill>
                          <a:schemeClr val="bg1">
                            <a:lumMod val="85000"/>
                          </a:schemeClr>
                        </a:solidFill>
                        <a:latin typeface="Cambria Math" panose="02040503050406030204" pitchFamily="18" charset="0"/>
                      </a:rPr>
                      <m:t>=</m:t>
                    </m:r>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𝑧</m:t>
                        </m:r>
                      </m:e>
                      <m:sub>
                        <m:r>
                          <a:rPr lang="en-US" b="0" i="1" smtClean="0">
                            <a:solidFill>
                              <a:schemeClr val="bg1">
                                <a:lumMod val="85000"/>
                              </a:schemeClr>
                            </a:solidFill>
                            <a:latin typeface="Cambria Math" panose="02040503050406030204" pitchFamily="18" charset="0"/>
                          </a:rPr>
                          <m:t>𝑒</m:t>
                        </m:r>
                      </m:sub>
                    </m:sSub>
                    <m:r>
                      <a:rPr lang="en-US" b="0" i="1" smtClean="0">
                        <a:solidFill>
                          <a:schemeClr val="bg1">
                            <a:lumMod val="85000"/>
                          </a:schemeClr>
                        </a:solidFill>
                        <a:latin typeface="Cambria Math" panose="02040503050406030204" pitchFamily="18" charset="0"/>
                      </a:rPr>
                      <m:t>+</m:t>
                    </m:r>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𝑑</m:t>
                        </m:r>
                      </m:e>
                      <m:sub>
                        <m:r>
                          <a:rPr lang="en-US" b="0" i="1" smtClean="0">
                            <a:solidFill>
                              <a:schemeClr val="bg1">
                                <a:lumMod val="85000"/>
                              </a:schemeClr>
                            </a:solidFill>
                            <a:latin typeface="Cambria Math" panose="02040503050406030204" pitchFamily="18" charset="0"/>
                          </a:rPr>
                          <m:t>𝑒</m:t>
                        </m:r>
                      </m:sub>
                    </m:sSub>
                  </m:oMath>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01308" y="6488668"/>
                <a:ext cx="5458546" cy="369332"/>
              </a:xfrm>
              <a:prstGeom prst="rect">
                <a:avLst/>
              </a:prstGeom>
              <a:blipFill>
                <a:blip r:embed="rId7"/>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942277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832104"/>
            <a:ext cx="6035040" cy="2716015"/>
          </a:xfrm>
          <a:prstGeom prst="rect">
            <a:avLst/>
          </a:prstGeom>
        </p:spPr>
      </p:pic>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3320"/>
            <a:ext cx="6035040" cy="2920344"/>
          </a:xfrm>
          <a:prstGeom prst="rect">
            <a:avLst/>
          </a:prstGeom>
        </p:spPr>
      </p:pic>
      <p:sp>
        <p:nvSpPr>
          <p:cNvPr id="13" name="TextBox 12"/>
          <p:cNvSpPr txBox="1"/>
          <p:nvPr/>
        </p:nvSpPr>
        <p:spPr>
          <a:xfrm>
            <a:off x="273377" y="0"/>
            <a:ext cx="7477945"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sensor rotation</a:t>
            </a:r>
          </a:p>
        </p:txBody>
      </p:sp>
      <mc:AlternateContent xmlns:mc="http://schemas.openxmlformats.org/markup-compatibility/2006" xmlns:a14="http://schemas.microsoft.com/office/drawing/2010/main">
        <mc:Choice Requires="a14">
          <p:sp>
            <p:nvSpPr>
              <p:cNvPr id="5" name="TextBox 4"/>
              <p:cNvSpPr txBox="1"/>
              <p:nvPr/>
            </p:nvSpPr>
            <p:spPr>
              <a:xfrm>
                <a:off x="6340981" y="769116"/>
                <a:ext cx="4435266" cy="1834861"/>
              </a:xfrm>
              <a:prstGeom prst="rect">
                <a:avLst/>
              </a:prstGeom>
              <a:noFill/>
            </p:spPr>
            <p:txBody>
              <a:bodyPr wrap="square" rtlCol="0">
                <a:spAutoFit/>
              </a:bodyPr>
              <a:lstStyle/>
              <a:p>
                <a:r>
                  <a:rPr lang="en-US" sz="1600" i="1" dirty="0">
                    <a:solidFill>
                      <a:schemeClr val="bg1">
                        <a:lumMod val="85000"/>
                      </a:schemeClr>
                    </a:solidFill>
                  </a:rPr>
                  <a:t>Fig: Geometric distortion under sensor rotation;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𝑚</m:t>
                        </m:r>
                      </m:e>
                      <m:sub>
                        <m:r>
                          <a:rPr lang="en-US" sz="1600" b="0" i="1" smtClean="0">
                            <a:solidFill>
                              <a:schemeClr val="bg1">
                                <a:lumMod val="85000"/>
                              </a:schemeClr>
                            </a:solidFill>
                            <a:latin typeface="Cambria Math" panose="02040503050406030204" pitchFamily="18" charset="0"/>
                          </a:rPr>
                          <m:t>𝑝</m:t>
                        </m:r>
                      </m:sub>
                    </m:sSub>
                    <m:r>
                      <a:rPr lang="en-US" sz="1600" b="0" i="1" smtClean="0">
                        <a:solidFill>
                          <a:schemeClr val="bg1">
                            <a:lumMod val="85000"/>
                          </a:schemeClr>
                        </a:solidFill>
                        <a:latin typeface="Cambria Math" panose="02040503050406030204" pitchFamily="18" charset="0"/>
                      </a:rPr>
                      <m:t>=0.55</m:t>
                    </m:r>
                  </m:oMath>
                </a14:m>
                <a:endParaRPr lang="en-US" sz="1600" i="1" dirty="0">
                  <a:solidFill>
                    <a:schemeClr val="bg1">
                      <a:lumMod val="85000"/>
                    </a:schemeClr>
                  </a:solidFill>
                </a:endParaRPr>
              </a:p>
              <a:p>
                <a:r>
                  <a:rPr lang="en-US" sz="1600" i="1" dirty="0">
                    <a:solidFill>
                      <a:schemeClr val="bg1">
                        <a:lumMod val="85000"/>
                      </a:schemeClr>
                    </a:solidFill>
                  </a:rPr>
                  <a:t>The distortion is independent of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𝑧</m:t>
                        </m:r>
                      </m:e>
                      <m:sub>
                        <m:r>
                          <a:rPr lang="en-US" sz="1600" b="0" i="1" smtClean="0">
                            <a:solidFill>
                              <a:schemeClr val="bg1">
                                <a:lumMod val="85000"/>
                              </a:schemeClr>
                            </a:solidFill>
                            <a:latin typeface="Cambria Math" panose="02040503050406030204" pitchFamily="18" charset="0"/>
                          </a:rPr>
                          <m:t>𝑜</m:t>
                        </m:r>
                      </m:sub>
                    </m:sSub>
                  </m:oMath>
                </a14:m>
                <a:r>
                  <a:rPr lang="en-US" sz="1600" i="1" dirty="0">
                    <a:solidFill>
                      <a:schemeClr val="bg1">
                        <a:lumMod val="85000"/>
                      </a:schemeClr>
                    </a:solidFill>
                  </a:rPr>
                  <a:t>. The standard deviation of the translation vector lengths for the far and near images are equal, and the centroid of the group of points belonging to the far and near images translate by equal amounts. </a:t>
                </a:r>
              </a:p>
            </p:txBody>
          </p:sp>
        </mc:Choice>
        <mc:Fallback xmlns="">
          <p:sp>
            <p:nvSpPr>
              <p:cNvPr id="5" name="TextBox 4"/>
              <p:cNvSpPr txBox="1">
                <a:spLocks noRot="1" noChangeAspect="1" noMove="1" noResize="1" noEditPoints="1" noAdjustHandles="1" noChangeArrowheads="1" noChangeShapeType="1" noTextEdit="1"/>
              </p:cNvSpPr>
              <p:nvPr/>
            </p:nvSpPr>
            <p:spPr>
              <a:xfrm>
                <a:off x="6340981" y="769116"/>
                <a:ext cx="4435266" cy="1834861"/>
              </a:xfrm>
              <a:prstGeom prst="rect">
                <a:avLst/>
              </a:prstGeom>
              <a:blipFill>
                <a:blip r:embed="rId7"/>
                <a:stretch>
                  <a:fillRect l="-687" t="-997" b="-3322"/>
                </a:stretch>
              </a:blipFill>
            </p:spPr>
            <p:txBody>
              <a:bodyPr/>
              <a:lstStyle/>
              <a:p>
                <a:r>
                  <a:rPr lang="en-US">
                    <a:noFill/>
                  </a:rPr>
                  <a:t> </a:t>
                </a:r>
              </a:p>
            </p:txBody>
          </p:sp>
        </mc:Fallback>
      </mc:AlternateContent>
      <p:sp>
        <p:nvSpPr>
          <p:cNvPr id="7" name="TextBox 6"/>
          <p:cNvSpPr txBox="1"/>
          <p:nvPr/>
        </p:nvSpPr>
        <p:spPr>
          <a:xfrm>
            <a:off x="6365194" y="3389719"/>
            <a:ext cx="4368324" cy="1569660"/>
          </a:xfrm>
          <a:prstGeom prst="rect">
            <a:avLst/>
          </a:prstGeom>
          <a:noFill/>
        </p:spPr>
        <p:txBody>
          <a:bodyPr wrap="square" rtlCol="0">
            <a:spAutoFit/>
          </a:bodyPr>
          <a:lstStyle/>
          <a:p>
            <a:r>
              <a:rPr lang="en-US" sz="1600" i="1" dirty="0">
                <a:solidFill>
                  <a:schemeClr val="bg1">
                    <a:lumMod val="85000"/>
                  </a:schemeClr>
                </a:solidFill>
              </a:rPr>
              <a:t>Fig: The top, middle and bottom rows of the grid of dots images of the two planes that are at different distances from the lens. The coincidence of the three rows implies that the distortion is independent of object distance. i.e. sensor rotation doesn’t introduce parallax. </a:t>
            </a:r>
          </a:p>
        </p:txBody>
      </p:sp>
      <mc:AlternateContent xmlns:mc="http://schemas.openxmlformats.org/markup-compatibility/2006" xmlns:a14="http://schemas.microsoft.com/office/drawing/2010/main">
        <mc:Choice Requires="a14">
          <p:sp>
            <p:nvSpPr>
              <p:cNvPr id="2" name="TextBox 1"/>
              <p:cNvSpPr txBox="1"/>
              <p:nvPr/>
            </p:nvSpPr>
            <p:spPr>
              <a:xfrm>
                <a:off x="6396634" y="5124705"/>
                <a:ext cx="5666412" cy="1776512"/>
              </a:xfrm>
              <a:prstGeom prst="rect">
                <a:avLst/>
              </a:prstGeom>
              <a:noFill/>
            </p:spPr>
            <p:txBody>
              <a:bodyPr wrap="square" rtlCol="0">
                <a:spAutoFit/>
              </a:bodyPr>
              <a:lstStyle>
                <a:defPPr>
                  <a:defRPr lang="en-US"/>
                </a:defPPr>
                <a:lvl1pPr>
                  <a:defRPr sz="1400" b="0">
                    <a:solidFill>
                      <a:schemeClr val="accent5">
                        <a:lumMod val="75000"/>
                      </a:schemeClr>
                    </a:solidFill>
                    <a:latin typeface="Cambria Math" panose="02040503050406030204" pitchFamily="18" charset="0"/>
                  </a:defRPr>
                </a:lvl1pPr>
              </a:lstStyle>
              <a:p>
                <a:r>
                  <a:rPr lang="en-US" sz="1600" dirty="0">
                    <a:solidFill>
                      <a:srgbClr val="FFC000"/>
                    </a:solidFill>
                  </a:rPr>
                  <a:t>Homography (independent of Z):</a:t>
                </a:r>
              </a:p>
              <a:p>
                <a:endParaRPr lang="en-US" sz="1600" dirty="0">
                  <a:solidFill>
                    <a:srgbClr val="FFC000"/>
                  </a:solidFill>
                </a:endParaRPr>
              </a:p>
              <a:p>
                <a:pPr/>
                <a14:m>
                  <m:oMathPara xmlns:m="http://schemas.openxmlformats.org/officeDocument/2006/math">
                    <m:oMathParaPr>
                      <m:jc m:val="centerGroup"/>
                    </m:oMathParaPr>
                    <m:oMath xmlns:m="http://schemas.openxmlformats.org/officeDocument/2006/math">
                      <m:r>
                        <a:rPr lang="en-US" sz="1600">
                          <a:solidFill>
                            <a:srgbClr val="FFC000"/>
                          </a:solidFill>
                          <a:latin typeface="Cambria Math" panose="02040503050406030204" pitchFamily="18" charset="0"/>
                        </a:rPr>
                        <m:t>𝐻</m:t>
                      </m:r>
                      <m:r>
                        <a:rPr lang="en-US" sz="1600">
                          <a:solidFill>
                            <a:srgbClr val="FFC000"/>
                          </a:solidFill>
                          <a:latin typeface="Cambria Math" panose="02040503050406030204" pitchFamily="18" charset="0"/>
                        </a:rPr>
                        <m:t>=</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a:rPr lang="en-US" sz="1600" b="0" i="1" smtClean="0">
                                    <a:solidFill>
                                      <a:srgbClr val="FFC000"/>
                                    </a:solidFill>
                                    <a:latin typeface="Cambria Math" panose="02040503050406030204" pitchFamily="18" charset="0"/>
                                  </a:rPr>
                                  <m:t>𝑎</m:t>
                                </m:r>
                              </m:e>
                              <m:e>
                                <m:r>
                                  <a:rPr lang="en-US" sz="1600" b="0" i="1" smtClean="0">
                                    <a:solidFill>
                                      <a:srgbClr val="FFC000"/>
                                    </a:solidFill>
                                    <a:latin typeface="Cambria Math" panose="02040503050406030204" pitchFamily="18" charset="0"/>
                                  </a:rPr>
                                  <m:t>𝑏</m:t>
                                </m:r>
                              </m:e>
                              <m:e>
                                <m:r>
                                  <a:rPr lang="en-US" sz="1600" b="0" i="0" smtClean="0">
                                    <a:solidFill>
                                      <a:schemeClr val="accent4">
                                        <a:lumMod val="75000"/>
                                      </a:schemeClr>
                                    </a:solidFill>
                                    <a:latin typeface="Cambria Math" panose="02040503050406030204" pitchFamily="18" charset="0"/>
                                  </a:rPr>
                                  <m:t>0</m:t>
                                </m:r>
                              </m:e>
                            </m:mr>
                            <m:mr>
                              <m:e>
                                <m:r>
                                  <a:rPr lang="en-US" sz="1600" b="0" i="1" smtClean="0">
                                    <a:solidFill>
                                      <a:srgbClr val="FFC000"/>
                                    </a:solidFill>
                                    <a:latin typeface="Cambria Math" panose="02040503050406030204" pitchFamily="18" charset="0"/>
                                  </a:rPr>
                                  <m:t>𝑑</m:t>
                                </m:r>
                              </m:e>
                              <m:e>
                                <m:r>
                                  <a:rPr lang="en-US" sz="1600" b="0" i="1" smtClean="0">
                                    <a:solidFill>
                                      <a:srgbClr val="FFC000"/>
                                    </a:solidFill>
                                    <a:latin typeface="Cambria Math" panose="02040503050406030204" pitchFamily="18" charset="0"/>
                                  </a:rPr>
                                  <m:t>𝑒</m:t>
                                </m:r>
                              </m:e>
                              <m:e>
                                <m:r>
                                  <a:rPr lang="en-US" sz="1600" smtClean="0">
                                    <a:solidFill>
                                      <a:schemeClr val="accent4">
                                        <a:lumMod val="75000"/>
                                      </a:schemeClr>
                                    </a:solidFill>
                                    <a:latin typeface="Cambria Math" panose="02040503050406030204" pitchFamily="18" charset="0"/>
                                  </a:rPr>
                                  <m:t>0</m:t>
                                </m:r>
                              </m:e>
                            </m:mr>
                            <m:mr>
                              <m:e>
                                <m:r>
                                  <a:rPr lang="en-US" sz="1600" b="0" i="1" smtClean="0">
                                    <a:solidFill>
                                      <a:srgbClr val="FFC000"/>
                                    </a:solidFill>
                                    <a:latin typeface="Cambria Math" panose="02040503050406030204" pitchFamily="18" charset="0"/>
                                  </a:rPr>
                                  <m:t>𝑔</m:t>
                                </m:r>
                              </m:e>
                              <m:e>
                                <m:r>
                                  <m:rPr>
                                    <m:sty m:val="p"/>
                                  </m:rPr>
                                  <a:rPr lang="en-US" sz="1600" b="0" i="0" smtClean="0">
                                    <a:solidFill>
                                      <a:srgbClr val="FFC000"/>
                                    </a:solidFill>
                                    <a:latin typeface="Cambria Math" panose="02040503050406030204" pitchFamily="18" charset="0"/>
                                  </a:rPr>
                                  <m:t>h</m:t>
                                </m:r>
                              </m:e>
                              <m:e>
                                <m:r>
                                  <a:rPr lang="en-US" sz="1600">
                                    <a:solidFill>
                                      <a:srgbClr val="FFC000"/>
                                    </a:solidFill>
                                    <a:latin typeface="Cambria Math" panose="02040503050406030204" pitchFamily="18" charset="0"/>
                                  </a:rPr>
                                  <m:t>1</m:t>
                                </m:r>
                              </m:e>
                            </m:mr>
                          </m:m>
                        </m:e>
                      </m:d>
                    </m:oMath>
                  </m:oMathPara>
                </a14:m>
                <a:endParaRPr lang="en-US" sz="1600" dirty="0">
                  <a:solidFill>
                    <a:srgbClr val="FFC000"/>
                  </a:solidFill>
                </a:endParaRPr>
              </a:p>
              <a:p>
                <a:r>
                  <a:rPr lang="en-US" sz="1600" dirty="0">
                    <a:solidFill>
                      <a:srgbClr val="FFC000"/>
                    </a:solidFill>
                  </a:rPr>
                  <a:t>Furthermore, either </a:t>
                </a:r>
                <a14:m>
                  <m:oMath xmlns:m="http://schemas.openxmlformats.org/officeDocument/2006/math">
                    <m:r>
                      <a:rPr lang="en-US" sz="1600" b="0" i="1" smtClean="0">
                        <a:solidFill>
                          <a:srgbClr val="FFC000"/>
                        </a:solidFill>
                        <a:latin typeface="Cambria Math" panose="02040503050406030204" pitchFamily="18" charset="0"/>
                      </a:rPr>
                      <m:t>𝑏</m:t>
                    </m:r>
                  </m:oMath>
                </a14:m>
                <a:r>
                  <a:rPr lang="en-US" sz="1600" dirty="0">
                    <a:solidFill>
                      <a:srgbClr val="FFC000"/>
                    </a:solidFill>
                  </a:rPr>
                  <a:t> or </a:t>
                </a:r>
                <a14:m>
                  <m:oMath xmlns:m="http://schemas.openxmlformats.org/officeDocument/2006/math">
                    <m:r>
                      <a:rPr lang="en-US" sz="1600" b="0" i="1" smtClean="0">
                        <a:solidFill>
                          <a:srgbClr val="FFC000"/>
                        </a:solidFill>
                        <a:latin typeface="Cambria Math" panose="02040503050406030204" pitchFamily="18" charset="0"/>
                      </a:rPr>
                      <m:t>𝑑</m:t>
                    </m:r>
                  </m:oMath>
                </a14:m>
                <a:r>
                  <a:rPr lang="en-US" sz="1600" dirty="0">
                    <a:solidFill>
                      <a:srgbClr val="FFC000"/>
                    </a:solidFill>
                  </a:rPr>
                  <a:t> is zero depending on the order of elementary rotations. </a:t>
                </a:r>
              </a:p>
            </p:txBody>
          </p:sp>
        </mc:Choice>
        <mc:Fallback xmlns="">
          <p:sp>
            <p:nvSpPr>
              <p:cNvPr id="2" name="TextBox 1"/>
              <p:cNvSpPr txBox="1">
                <a:spLocks noRot="1" noChangeAspect="1" noMove="1" noResize="1" noEditPoints="1" noAdjustHandles="1" noChangeArrowheads="1" noChangeShapeType="1" noTextEdit="1"/>
              </p:cNvSpPr>
              <p:nvPr/>
            </p:nvSpPr>
            <p:spPr>
              <a:xfrm>
                <a:off x="6396634" y="5124705"/>
                <a:ext cx="5666412" cy="1776512"/>
              </a:xfrm>
              <a:prstGeom prst="rect">
                <a:avLst/>
              </a:prstGeom>
              <a:blipFill>
                <a:blip r:embed="rId8"/>
                <a:stretch>
                  <a:fillRect l="-538" t="-1375" b="-3436"/>
                </a:stretch>
              </a:blipFill>
            </p:spPr>
            <p:txBody>
              <a:bodyPr/>
              <a:lstStyle/>
              <a:p>
                <a:r>
                  <a:rPr lang="en-US">
                    <a:noFill/>
                  </a:rPr>
                  <a:t> </a:t>
                </a:r>
              </a:p>
            </p:txBody>
          </p:sp>
        </mc:Fallback>
      </mc:AlternateContent>
    </p:spTree>
    <p:extLst>
      <p:ext uri="{BB962C8B-B14F-4D97-AF65-F5344CB8AC3E}">
        <p14:creationId xmlns:p14="http://schemas.microsoft.com/office/powerpoint/2010/main" val="346937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3320"/>
            <a:ext cx="6034490" cy="2715768"/>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sharpenSoften amount="10000"/>
                    </a14:imgEffect>
                  </a14:imgLayer>
                </a14:imgProps>
              </a:ext>
              <a:ext uri="{28A0092B-C50C-407E-A947-70E740481C1C}">
                <a14:useLocalDpi xmlns:a14="http://schemas.microsoft.com/office/drawing/2010/main" val="0"/>
              </a:ext>
            </a:extLst>
          </a:blip>
          <a:stretch>
            <a:fillRect/>
          </a:stretch>
        </p:blipFill>
        <p:spPr>
          <a:xfrm>
            <a:off x="228049" y="832104"/>
            <a:ext cx="6034490" cy="2715768"/>
          </a:xfrm>
          <a:prstGeom prst="rect">
            <a:avLst/>
          </a:prstGeom>
        </p:spPr>
      </p:pic>
      <p:sp>
        <p:nvSpPr>
          <p:cNvPr id="7" name="TextBox 6"/>
          <p:cNvSpPr txBox="1"/>
          <p:nvPr/>
        </p:nvSpPr>
        <p:spPr>
          <a:xfrm>
            <a:off x="273377" y="0"/>
            <a:ext cx="7617406"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sensor rotation</a:t>
            </a:r>
          </a:p>
        </p:txBody>
      </p:sp>
      <mc:AlternateContent xmlns:mc="http://schemas.openxmlformats.org/markup-compatibility/2006" xmlns:a14="http://schemas.microsoft.com/office/drawing/2010/main">
        <mc:Choice Requires="a14">
          <p:sp>
            <p:nvSpPr>
              <p:cNvPr id="8" name="TextBox 7"/>
              <p:cNvSpPr txBox="1"/>
              <p:nvPr/>
            </p:nvSpPr>
            <p:spPr>
              <a:xfrm>
                <a:off x="6460618" y="1486968"/>
                <a:ext cx="5637376" cy="5099729"/>
              </a:xfrm>
              <a:prstGeom prst="rect">
                <a:avLst/>
              </a:prstGeom>
              <a:noFill/>
            </p:spPr>
            <p:txBody>
              <a:bodyPr wrap="square" rtlCol="0">
                <a:spAutoFit/>
              </a:bodyPr>
              <a:lstStyle/>
              <a:p>
                <a:r>
                  <a:rPr lang="en-US" b="1" dirty="0">
                    <a:solidFill>
                      <a:srgbClr val="00CC66"/>
                    </a:solidFill>
                  </a:rPr>
                  <a:t>Main takeaways (sensor rotation)</a:t>
                </a:r>
                <a:endParaRPr lang="en-US" dirty="0">
                  <a:solidFill>
                    <a:schemeClr val="bg1">
                      <a:lumMod val="85000"/>
                    </a:schemeClr>
                  </a:solidFill>
                </a:endParaRPr>
              </a:p>
              <a:p>
                <a:endParaRPr lang="en-US" dirty="0">
                  <a:solidFill>
                    <a:schemeClr val="bg1">
                      <a:lumMod val="85000"/>
                    </a:schemeClr>
                  </a:solidFill>
                </a:endParaRPr>
              </a:p>
              <a:p>
                <a:r>
                  <a:rPr lang="en-US" dirty="0">
                    <a:solidFill>
                      <a:srgbClr val="FF66CC"/>
                    </a:solidFill>
                  </a:rPr>
                  <a:t>Claim #1:</a:t>
                </a:r>
                <a:r>
                  <a:rPr lang="en-US" dirty="0">
                    <a:solidFill>
                      <a:schemeClr val="bg1">
                        <a:lumMod val="85000"/>
                      </a:schemeClr>
                    </a:solidFill>
                  </a:rPr>
                  <a:t> The geometric distortion is dependent on pupil magnification; </a:t>
                </a:r>
                <a:r>
                  <a:rPr lang="en-US" strike="sngStrike" dirty="0">
                    <a:solidFill>
                      <a:schemeClr val="bg1">
                        <a:lumMod val="85000"/>
                      </a:schemeClr>
                    </a:solidFill>
                  </a:rPr>
                  <a:t>larger for </a:t>
                </a:r>
                <a14:m>
                  <m:oMath xmlns:m="http://schemas.openxmlformats.org/officeDocument/2006/math">
                    <m:sSub>
                      <m:sSubPr>
                        <m:ctrlPr>
                          <a:rPr lang="en-US" b="0" i="1" strike="sngStrike" smtClean="0">
                            <a:solidFill>
                              <a:schemeClr val="bg1">
                                <a:lumMod val="85000"/>
                              </a:schemeClr>
                            </a:solidFill>
                            <a:latin typeface="Cambria Math" panose="02040503050406030204" pitchFamily="18" charset="0"/>
                          </a:rPr>
                        </m:ctrlPr>
                      </m:sSubPr>
                      <m:e>
                        <m:r>
                          <a:rPr lang="en-US" b="0" i="1" strike="sngStrike" smtClean="0">
                            <a:solidFill>
                              <a:schemeClr val="bg1">
                                <a:lumMod val="85000"/>
                              </a:schemeClr>
                            </a:solidFill>
                            <a:latin typeface="Cambria Math" panose="02040503050406030204" pitchFamily="18" charset="0"/>
                          </a:rPr>
                          <m:t>𝑚</m:t>
                        </m:r>
                      </m:e>
                      <m:sub>
                        <m:r>
                          <a:rPr lang="en-US" b="0" i="1" strike="sngStrike" smtClean="0">
                            <a:solidFill>
                              <a:schemeClr val="bg1">
                                <a:lumMod val="85000"/>
                              </a:schemeClr>
                            </a:solidFill>
                            <a:latin typeface="Cambria Math" panose="02040503050406030204" pitchFamily="18" charset="0"/>
                          </a:rPr>
                          <m:t>𝑝</m:t>
                        </m:r>
                      </m:sub>
                    </m:sSub>
                    <m:r>
                      <a:rPr lang="en-US" b="0" i="1" strike="sngStrike" smtClean="0">
                        <a:solidFill>
                          <a:schemeClr val="bg1">
                            <a:lumMod val="85000"/>
                          </a:schemeClr>
                        </a:solidFill>
                        <a:latin typeface="Cambria Math" panose="02040503050406030204" pitchFamily="18" charset="0"/>
                      </a:rPr>
                      <m:t>&gt;1</m:t>
                    </m:r>
                  </m:oMath>
                </a14:m>
                <a:r>
                  <a:rPr lang="en-US" dirty="0">
                    <a:solidFill>
                      <a:schemeClr val="bg1">
                        <a:lumMod val="85000"/>
                      </a:schemeClr>
                    </a:solidFill>
                  </a:rPr>
                  <a:t>.</a:t>
                </a:r>
              </a:p>
              <a:p>
                <a:endParaRPr lang="en-US" dirty="0">
                  <a:solidFill>
                    <a:schemeClr val="bg1">
                      <a:lumMod val="85000"/>
                    </a:schemeClr>
                  </a:solidFill>
                </a:endParaRPr>
              </a:p>
              <a:p>
                <a:r>
                  <a:rPr lang="en-US" dirty="0">
                    <a:solidFill>
                      <a:srgbClr val="FF66CC"/>
                    </a:solidFill>
                  </a:rPr>
                  <a:t>Claim #2:</a:t>
                </a:r>
                <a:r>
                  <a:rPr lang="en-US" dirty="0">
                    <a:solidFill>
                      <a:schemeClr val="bg1">
                        <a:lumMod val="85000"/>
                      </a:schemeClr>
                    </a:solidFill>
                  </a:rPr>
                  <a:t> The distortion is field dependent, but nonsymmetrical. This is a result of variation of transverse magnification across the field.</a:t>
                </a:r>
              </a:p>
              <a:p>
                <a:r>
                  <a:rPr lang="en-US" dirty="0">
                    <a:solidFill>
                      <a:schemeClr val="bg1">
                        <a:lumMod val="85000"/>
                      </a:schemeClr>
                    </a:solidFill>
                  </a:rPr>
                  <a:t>Evidence : The standard deviation of the translation vector norms is non-zero. The translation vector magnitudes are larger away from the center of the image. </a:t>
                </a:r>
              </a:p>
              <a:p>
                <a:endParaRPr lang="en-US" dirty="0">
                  <a:solidFill>
                    <a:schemeClr val="bg1">
                      <a:lumMod val="85000"/>
                    </a:schemeClr>
                  </a:solidFill>
                </a:endParaRPr>
              </a:p>
              <a:p>
                <a:r>
                  <a:rPr lang="en-US" dirty="0">
                    <a:solidFill>
                      <a:srgbClr val="FF66CC"/>
                    </a:solidFill>
                  </a:rPr>
                  <a:t>Claim #3:</a:t>
                </a:r>
                <a:r>
                  <a:rPr lang="en-US" dirty="0">
                    <a:solidFill>
                      <a:schemeClr val="bg1">
                        <a:lumMod val="85000"/>
                      </a:schemeClr>
                    </a:solidFill>
                  </a:rPr>
                  <a:t> The distortion is independent of object distance. i.e. rotation of sensor about its pivot doesn’t introduce parallax.</a:t>
                </a:r>
              </a:p>
              <a:p>
                <a:endParaRPr lang="en-US" dirty="0">
                  <a:solidFill>
                    <a:schemeClr val="bg1">
                      <a:lumMod val="85000"/>
                    </a:schemeClr>
                  </a:solidFill>
                </a:endParaRPr>
              </a:p>
              <a:p>
                <a:r>
                  <a:rPr lang="en-US" dirty="0">
                    <a:solidFill>
                      <a:srgbClr val="FF66CC"/>
                    </a:solidFill>
                  </a:rPr>
                  <a:t>Claim #4:</a:t>
                </a:r>
                <a:r>
                  <a:rPr lang="en-US" dirty="0">
                    <a:solidFill>
                      <a:schemeClr val="bg1">
                        <a:lumMod val="85000"/>
                      </a:schemeClr>
                    </a:solidFill>
                  </a:rPr>
                  <a:t> The class of (inter-image) transformation is </a:t>
                </a:r>
                <a:r>
                  <a:rPr lang="en-US" dirty="0">
                    <a:solidFill>
                      <a:srgbClr val="FFFF00"/>
                    </a:solidFill>
                  </a:rPr>
                  <a:t>perspective</a:t>
                </a:r>
                <a:r>
                  <a:rPr lang="en-US" dirty="0">
                    <a:solidFill>
                      <a:schemeClr val="bg1">
                        <a:lumMod val="85000"/>
                      </a:schemeClr>
                    </a:solidFill>
                  </a:rPr>
                  <a:t>.</a:t>
                </a:r>
              </a:p>
            </p:txBody>
          </p:sp>
        </mc:Choice>
        <mc:Fallback xmlns="">
          <p:sp>
            <p:nvSpPr>
              <p:cNvPr id="8" name="TextBox 7"/>
              <p:cNvSpPr txBox="1">
                <a:spLocks noRot="1" noChangeAspect="1" noMove="1" noResize="1" noEditPoints="1" noAdjustHandles="1" noChangeArrowheads="1" noChangeShapeType="1" noTextEdit="1"/>
              </p:cNvSpPr>
              <p:nvPr/>
            </p:nvSpPr>
            <p:spPr>
              <a:xfrm>
                <a:off x="6460618" y="1486968"/>
                <a:ext cx="5637376" cy="5099729"/>
              </a:xfrm>
              <a:prstGeom prst="rect">
                <a:avLst/>
              </a:prstGeom>
              <a:blipFill>
                <a:blip r:embed="rId7"/>
                <a:stretch>
                  <a:fillRect l="-973" t="-718" r="-1297" b="-1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340981" y="769116"/>
                <a:ext cx="4435266" cy="603755"/>
              </a:xfrm>
              <a:prstGeom prst="rect">
                <a:avLst/>
              </a:prstGeom>
              <a:noFill/>
            </p:spPr>
            <p:txBody>
              <a:bodyPr wrap="square" rtlCol="0">
                <a:spAutoFit/>
              </a:bodyPr>
              <a:lstStyle/>
              <a:p>
                <a:r>
                  <a:rPr lang="en-US" sz="1600" i="1" dirty="0">
                    <a:solidFill>
                      <a:schemeClr val="bg1">
                        <a:lumMod val="85000"/>
                      </a:schemeClr>
                    </a:solidFill>
                  </a:rPr>
                  <a:t>Figs: Geometric distortion under sensor rotation;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𝑚</m:t>
                        </m:r>
                      </m:e>
                      <m:sub>
                        <m:r>
                          <a:rPr lang="en-US" sz="1600" b="0" i="1" smtClean="0">
                            <a:solidFill>
                              <a:schemeClr val="bg1">
                                <a:lumMod val="85000"/>
                              </a:schemeClr>
                            </a:solidFill>
                            <a:latin typeface="Cambria Math" panose="02040503050406030204" pitchFamily="18" charset="0"/>
                          </a:rPr>
                          <m:t>𝑝</m:t>
                        </m:r>
                      </m:sub>
                    </m:sSub>
                    <m:r>
                      <a:rPr lang="en-US" sz="1600" b="0" i="1" smtClean="0">
                        <a:solidFill>
                          <a:schemeClr val="bg1">
                            <a:lumMod val="85000"/>
                          </a:schemeClr>
                        </a:solidFill>
                        <a:latin typeface="Cambria Math" panose="02040503050406030204" pitchFamily="18" charset="0"/>
                      </a:rPr>
                      <m:t>=1.0</m:t>
                    </m:r>
                  </m:oMath>
                </a14:m>
                <a:r>
                  <a:rPr lang="en-US" sz="1600" i="1" dirty="0">
                    <a:solidFill>
                      <a:schemeClr val="bg1">
                        <a:lumMod val="85000"/>
                      </a:schemeClr>
                    </a:solidFill>
                  </a:rPr>
                  <a:t> and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𝑚</m:t>
                        </m:r>
                      </m:e>
                      <m:sub>
                        <m:r>
                          <a:rPr lang="en-US" sz="1600" b="0" i="1" smtClean="0">
                            <a:solidFill>
                              <a:schemeClr val="bg1">
                                <a:lumMod val="85000"/>
                              </a:schemeClr>
                            </a:solidFill>
                            <a:latin typeface="Cambria Math" panose="02040503050406030204" pitchFamily="18" charset="0"/>
                          </a:rPr>
                          <m:t>𝑝</m:t>
                        </m:r>
                      </m:sub>
                    </m:sSub>
                    <m:r>
                      <a:rPr lang="en-US" sz="1600" b="0" i="1" smtClean="0">
                        <a:solidFill>
                          <a:schemeClr val="bg1">
                            <a:lumMod val="85000"/>
                          </a:schemeClr>
                        </a:solidFill>
                        <a:latin typeface="Cambria Math" panose="02040503050406030204" pitchFamily="18" charset="0"/>
                      </a:rPr>
                      <m:t>=2.0</m:t>
                    </m:r>
                  </m:oMath>
                </a14:m>
                <a:r>
                  <a:rPr lang="en-US" sz="1600" i="1" dirty="0">
                    <a:solidFill>
                      <a:schemeClr val="bg1">
                        <a:lumMod val="85000"/>
                      </a:schemeClr>
                    </a:solidFill>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6340981" y="769116"/>
                <a:ext cx="4435266" cy="603755"/>
              </a:xfrm>
              <a:prstGeom prst="rect">
                <a:avLst/>
              </a:prstGeom>
              <a:blipFill>
                <a:blip r:embed="rId8"/>
                <a:stretch>
                  <a:fillRect l="-687" t="-3030" b="-10101"/>
                </a:stretch>
              </a:blipFill>
            </p:spPr>
            <p:txBody>
              <a:bodyPr/>
              <a:lstStyle/>
              <a:p>
                <a:r>
                  <a:rPr lang="en-US">
                    <a:noFill/>
                  </a:rPr>
                  <a:t> </a:t>
                </a:r>
              </a:p>
            </p:txBody>
          </p:sp>
        </mc:Fallback>
      </mc:AlternateContent>
    </p:spTree>
    <p:extLst>
      <p:ext uri="{BB962C8B-B14F-4D97-AF65-F5344CB8AC3E}">
        <p14:creationId xmlns:p14="http://schemas.microsoft.com/office/powerpoint/2010/main" val="192708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p:cNvSpPr txBox="1"/>
              <p:nvPr/>
            </p:nvSpPr>
            <p:spPr>
              <a:xfrm>
                <a:off x="273377" y="0"/>
                <a:ext cx="9855198"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273377" y="0"/>
                <a:ext cx="9855198" cy="584775"/>
              </a:xfrm>
              <a:prstGeom prst="rect">
                <a:avLst/>
              </a:prstGeom>
              <a:blipFill>
                <a:blip r:embed="rId3"/>
                <a:stretch>
                  <a:fillRect l="-1670" t="-14583" b="-39583"/>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833896"/>
            <a:ext cx="6034486" cy="2715768"/>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4269"/>
            <a:ext cx="6035040" cy="292034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340980" y="769116"/>
                <a:ext cx="4725823" cy="2081083"/>
              </a:xfrm>
              <a:prstGeom prst="rect">
                <a:avLst/>
              </a:prstGeom>
              <a:noFill/>
            </p:spPr>
            <p:txBody>
              <a:bodyPr wrap="square" rtlCol="0">
                <a:spAutoFit/>
              </a:bodyPr>
              <a:lstStyle/>
              <a:p>
                <a:r>
                  <a:rPr lang="en-US" sz="1600" i="1" dirty="0">
                    <a:solidFill>
                      <a:schemeClr val="bg1">
                        <a:lumMod val="85000"/>
                      </a:schemeClr>
                    </a:solidFill>
                  </a:rPr>
                  <a:t>Fig: Shift of image field under lens rotation with pivot away from the ENPP;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𝑚</m:t>
                        </m:r>
                      </m:e>
                      <m:sub>
                        <m:r>
                          <a:rPr lang="en-US" sz="1600" b="0" i="1" smtClean="0">
                            <a:solidFill>
                              <a:schemeClr val="bg1">
                                <a:lumMod val="85000"/>
                              </a:schemeClr>
                            </a:solidFill>
                            <a:latin typeface="Cambria Math" panose="02040503050406030204" pitchFamily="18" charset="0"/>
                          </a:rPr>
                          <m:t>𝑝</m:t>
                        </m:r>
                      </m:sub>
                    </m:sSub>
                    <m:r>
                      <a:rPr lang="en-US" sz="1600" b="0" i="1" smtClean="0">
                        <a:solidFill>
                          <a:schemeClr val="bg1">
                            <a:lumMod val="85000"/>
                          </a:schemeClr>
                        </a:solidFill>
                        <a:latin typeface="Cambria Math" panose="02040503050406030204" pitchFamily="18" charset="0"/>
                      </a:rPr>
                      <m:t>=0.55</m:t>
                    </m:r>
                  </m:oMath>
                </a14:m>
                <a:endParaRPr lang="en-US" sz="1600" i="1" dirty="0">
                  <a:solidFill>
                    <a:schemeClr val="bg1">
                      <a:lumMod val="85000"/>
                    </a:schemeClr>
                  </a:solidFill>
                </a:endParaRPr>
              </a:p>
              <a:p>
                <a:r>
                  <a:rPr lang="en-US" sz="1600" i="1" dirty="0">
                    <a:solidFill>
                      <a:schemeClr val="bg1">
                        <a:lumMod val="85000"/>
                      </a:schemeClr>
                    </a:solidFill>
                  </a:rPr>
                  <a:t>The amount of shift of the image field depends on object distance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𝑧</m:t>
                        </m:r>
                      </m:e>
                      <m:sub>
                        <m:r>
                          <a:rPr lang="en-US" sz="1600" b="0" i="1" smtClean="0">
                            <a:solidFill>
                              <a:schemeClr val="bg1">
                                <a:lumMod val="85000"/>
                              </a:schemeClr>
                            </a:solidFill>
                            <a:latin typeface="Cambria Math" panose="02040503050406030204" pitchFamily="18" charset="0"/>
                          </a:rPr>
                          <m:t>𝑜</m:t>
                        </m:r>
                      </m:sub>
                    </m:sSub>
                  </m:oMath>
                </a14:m>
                <a:r>
                  <a:rPr lang="en-US" sz="1600" i="1" dirty="0">
                    <a:solidFill>
                      <a:schemeClr val="bg1">
                        <a:lumMod val="85000"/>
                      </a:schemeClr>
                    </a:solidFill>
                  </a:rPr>
                  <a:t>. The standard deviation of the translation vector lengths for the two sets of points from the two planes are different. Also, the centroid of group of points from the two planes shift by different amounts.</a:t>
                </a:r>
              </a:p>
            </p:txBody>
          </p:sp>
        </mc:Choice>
        <mc:Fallback xmlns="">
          <p:sp>
            <p:nvSpPr>
              <p:cNvPr id="5" name="TextBox 4"/>
              <p:cNvSpPr txBox="1">
                <a:spLocks noRot="1" noChangeAspect="1" noMove="1" noResize="1" noEditPoints="1" noAdjustHandles="1" noChangeArrowheads="1" noChangeShapeType="1" noTextEdit="1"/>
              </p:cNvSpPr>
              <p:nvPr/>
            </p:nvSpPr>
            <p:spPr>
              <a:xfrm>
                <a:off x="6340980" y="769116"/>
                <a:ext cx="4725823" cy="2081083"/>
              </a:xfrm>
              <a:prstGeom prst="rect">
                <a:avLst/>
              </a:prstGeom>
              <a:blipFill>
                <a:blip r:embed="rId8"/>
                <a:stretch>
                  <a:fillRect l="-645" t="-877" r="-258" b="-2632"/>
                </a:stretch>
              </a:blipFill>
            </p:spPr>
            <p:txBody>
              <a:bodyPr/>
              <a:lstStyle/>
              <a:p>
                <a:r>
                  <a:rPr lang="en-US">
                    <a:noFill/>
                  </a:rPr>
                  <a:t> </a:t>
                </a:r>
              </a:p>
            </p:txBody>
          </p:sp>
        </mc:Fallback>
      </mc:AlternateContent>
      <p:sp>
        <p:nvSpPr>
          <p:cNvPr id="9" name="TextBox 8"/>
          <p:cNvSpPr txBox="1"/>
          <p:nvPr/>
        </p:nvSpPr>
        <p:spPr>
          <a:xfrm>
            <a:off x="6365194" y="3143536"/>
            <a:ext cx="4368324" cy="1569660"/>
          </a:xfrm>
          <a:prstGeom prst="rect">
            <a:avLst/>
          </a:prstGeom>
          <a:noFill/>
        </p:spPr>
        <p:txBody>
          <a:bodyPr wrap="square" rtlCol="0">
            <a:spAutoFit/>
          </a:bodyPr>
          <a:lstStyle/>
          <a:p>
            <a:r>
              <a:rPr lang="en-US" sz="1600" i="1" dirty="0">
                <a:solidFill>
                  <a:schemeClr val="bg1">
                    <a:lumMod val="85000"/>
                  </a:schemeClr>
                </a:solidFill>
              </a:rPr>
              <a:t>Fig: The top, middle and bottom rows of the grid of dots images of the two planes that are at different distances from the lens. The shift of the three rows implies that the distortion is NOT independent of object distance. i.e. lens rotation away from the ENPP </a:t>
            </a:r>
            <a:r>
              <a:rPr lang="en-US" sz="1600" i="1" dirty="0">
                <a:solidFill>
                  <a:srgbClr val="FFFF00"/>
                </a:solidFill>
              </a:rPr>
              <a:t>introduces parallax</a:t>
            </a:r>
            <a:r>
              <a:rPr lang="en-US" sz="1600" i="1" dirty="0">
                <a:solidFill>
                  <a:schemeClr val="bg1">
                    <a:lumMod val="85000"/>
                  </a:schemeClr>
                </a:solidFill>
              </a:rPr>
              <a:t>. </a:t>
            </a:r>
          </a:p>
        </p:txBody>
      </p:sp>
      <mc:AlternateContent xmlns:mc="http://schemas.openxmlformats.org/markup-compatibility/2006">
        <mc:Choice xmlns:a14="http://schemas.microsoft.com/office/drawing/2010/main" Requires="a14">
          <p:sp>
            <p:nvSpPr>
              <p:cNvPr id="10" name="TextBox 9"/>
              <p:cNvSpPr txBox="1"/>
              <p:nvPr/>
            </p:nvSpPr>
            <p:spPr>
              <a:xfrm>
                <a:off x="6486258" y="4984298"/>
                <a:ext cx="5705741" cy="1284198"/>
              </a:xfrm>
              <a:prstGeom prst="rect">
                <a:avLst/>
              </a:prstGeom>
              <a:noFill/>
            </p:spPr>
            <p:txBody>
              <a:bodyPr wrap="square" rtlCol="0">
                <a:spAutoFit/>
              </a:bodyPr>
              <a:lstStyle/>
              <a:p>
                <a:r>
                  <a:rPr lang="en-US" sz="1600" dirty="0">
                    <a:solidFill>
                      <a:srgbClr val="FFC000"/>
                    </a:solidFill>
                    <a:latin typeface="Cambria Math" panose="02040503050406030204" pitchFamily="18" charset="0"/>
                  </a:rPr>
                  <a:t>Homography (dependent on Z):</a:t>
                </a:r>
              </a:p>
              <a:p>
                <a:endParaRPr lang="en-US" sz="1600" dirty="0">
                  <a:solidFill>
                    <a:srgbClr val="FFC000"/>
                  </a:solidFill>
                  <a:latin typeface="Cambria Math" panose="02040503050406030204" pitchFamily="18" charset="0"/>
                </a:endParaRPr>
              </a:p>
              <a:p>
                <a14:m>
                  <m:oMath xmlns:m="http://schemas.openxmlformats.org/officeDocument/2006/math">
                    <m:r>
                      <a:rPr lang="en-US" sz="1600">
                        <a:solidFill>
                          <a:srgbClr val="FFC000"/>
                        </a:solidFill>
                        <a:latin typeface="Cambria Math" panose="02040503050406030204" pitchFamily="18" charset="0"/>
                      </a:rPr>
                      <m:t>𝐻</m:t>
                    </m:r>
                    <m:r>
                      <a:rPr lang="en-US" sz="1600">
                        <a:solidFill>
                          <a:srgbClr val="FFC000"/>
                        </a:solidFill>
                        <a:latin typeface="Cambria Math" panose="02040503050406030204" pitchFamily="18" charset="0"/>
                      </a:rPr>
                      <m:t>(</m:t>
                    </m:r>
                    <m:r>
                      <a:rPr lang="en-US" sz="1600">
                        <a:solidFill>
                          <a:srgbClr val="FFC000"/>
                        </a:solidFill>
                        <a:latin typeface="Cambria Math" panose="02040503050406030204" pitchFamily="18" charset="0"/>
                      </a:rPr>
                      <m:t>𝑛𝑒𝑎𝑟</m:t>
                    </m:r>
                    <m:r>
                      <a:rPr lang="en-US" sz="1600">
                        <a:solidFill>
                          <a:srgbClr val="FFC000"/>
                        </a:solidFill>
                        <a:latin typeface="Cambria Math" panose="02040503050406030204" pitchFamily="18" charset="0"/>
                      </a:rPr>
                      <m:t>)=</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C000"/>
                                  </a:solidFill>
                                  <a:latin typeface="Cambria Math" panose="02040503050406030204" pitchFamily="18" charset="0"/>
                                </a:rPr>
                                <m:t>a</m:t>
                              </m:r>
                            </m:e>
                            <m:e>
                              <m:r>
                                <m:rPr>
                                  <m:sty m:val="p"/>
                                </m:rPr>
                                <a:rPr lang="en-US" sz="1600" b="0" i="0" smtClean="0">
                                  <a:solidFill>
                                    <a:srgbClr val="FFC000"/>
                                  </a:solidFill>
                                  <a:latin typeface="Cambria Math" panose="02040503050406030204" pitchFamily="18" charset="0"/>
                                </a:rPr>
                                <m:t>b</m:t>
                              </m:r>
                            </m:e>
                            <m:e>
                              <m:r>
                                <m:rPr>
                                  <m:sty m:val="p"/>
                                </m:rPr>
                                <a:rPr lang="en-US" sz="1600" b="0" i="0" smtClean="0">
                                  <a:solidFill>
                                    <a:srgbClr val="FFC000"/>
                                  </a:solidFill>
                                  <a:latin typeface="Cambria Math" panose="02040503050406030204" pitchFamily="18" charset="0"/>
                                </a:rPr>
                                <m:t>c</m:t>
                              </m:r>
                            </m:e>
                          </m:mr>
                          <m:mr>
                            <m:e>
                              <m:r>
                                <m:rPr>
                                  <m:sty m:val="p"/>
                                </m:rPr>
                                <a:rPr lang="en-US" sz="1600" b="0" i="0" smtClean="0">
                                  <a:solidFill>
                                    <a:srgbClr val="FFC000"/>
                                  </a:solidFill>
                                  <a:latin typeface="Cambria Math" panose="02040503050406030204" pitchFamily="18" charset="0"/>
                                </a:rPr>
                                <m:t>d</m:t>
                              </m:r>
                            </m:e>
                            <m:e>
                              <m:r>
                                <m:rPr>
                                  <m:sty m:val="p"/>
                                </m:rPr>
                                <a:rPr lang="en-US" sz="1600" b="0" i="0" smtClean="0">
                                  <a:solidFill>
                                    <a:srgbClr val="FFC000"/>
                                  </a:solidFill>
                                  <a:latin typeface="Cambria Math" panose="02040503050406030204" pitchFamily="18" charset="0"/>
                                </a:rPr>
                                <m:t>e</m:t>
                              </m:r>
                            </m:e>
                            <m:e>
                              <m:r>
                                <m:rPr>
                                  <m:sty m:val="p"/>
                                </m:rPr>
                                <a:rPr lang="en-US" sz="1600" b="0" i="0" smtClean="0">
                                  <a:solidFill>
                                    <a:srgbClr val="FFC000"/>
                                  </a:solidFill>
                                  <a:latin typeface="Cambria Math" panose="02040503050406030204" pitchFamily="18" charset="0"/>
                                </a:rPr>
                                <m:t>f</m:t>
                              </m:r>
                            </m:e>
                          </m:mr>
                          <m:mr>
                            <m:e>
                              <m:r>
                                <m:rPr>
                                  <m:sty m:val="p"/>
                                </m:rPr>
                                <a:rPr lang="en-US" sz="1600" b="0" i="0" smtClean="0">
                                  <a:solidFill>
                                    <a:srgbClr val="FFC000"/>
                                  </a:solidFill>
                                  <a:latin typeface="Cambria Math" panose="02040503050406030204" pitchFamily="18" charset="0"/>
                                </a:rPr>
                                <m:t>g</m:t>
                              </m:r>
                            </m:e>
                            <m:e>
                              <m:r>
                                <m:rPr>
                                  <m:sty m:val="p"/>
                                </m:rPr>
                                <a:rPr lang="en-US" sz="1600" b="0" i="0" smtClean="0">
                                  <a:solidFill>
                                    <a:srgbClr val="FFC000"/>
                                  </a:solidFill>
                                  <a:latin typeface="Cambria Math" panose="02040503050406030204" pitchFamily="18" charset="0"/>
                                </a:rPr>
                                <m:t>h</m:t>
                              </m:r>
                            </m:e>
                            <m:e>
                              <m:r>
                                <a:rPr lang="en-US" sz="1600">
                                  <a:solidFill>
                                    <a:srgbClr val="FFC000"/>
                                  </a:solidFill>
                                  <a:latin typeface="Cambria Math" panose="02040503050406030204" pitchFamily="18" charset="0"/>
                                </a:rPr>
                                <m:t>1</m:t>
                              </m:r>
                            </m:e>
                          </m:mr>
                        </m:m>
                      </m:e>
                    </m:d>
                  </m:oMath>
                </a14:m>
                <a:r>
                  <a:rPr lang="en-US" sz="1600" dirty="0">
                    <a:solidFill>
                      <a:srgbClr val="FFC000"/>
                    </a:solidFill>
                    <a:latin typeface="Cambria Math" panose="02040503050406030204" pitchFamily="18" charset="0"/>
                  </a:rPr>
                  <a:t>          </a:t>
                </a:r>
                <a14:m>
                  <m:oMath xmlns:m="http://schemas.openxmlformats.org/officeDocument/2006/math">
                    <m:r>
                      <a:rPr lang="en-US" sz="1600">
                        <a:solidFill>
                          <a:srgbClr val="FFC000"/>
                        </a:solidFill>
                        <a:latin typeface="Cambria Math" panose="02040503050406030204" pitchFamily="18" charset="0"/>
                      </a:rPr>
                      <m:t>𝐻</m:t>
                    </m:r>
                    <m:d>
                      <m:dPr>
                        <m:ctrlPr>
                          <a:rPr lang="en-US" sz="1600" i="1">
                            <a:solidFill>
                              <a:srgbClr val="FFC000"/>
                            </a:solidFill>
                            <a:latin typeface="Cambria Math" panose="02040503050406030204" pitchFamily="18" charset="0"/>
                          </a:rPr>
                        </m:ctrlPr>
                      </m:dPr>
                      <m:e>
                        <m:r>
                          <a:rPr lang="en-US" sz="1600">
                            <a:solidFill>
                              <a:srgbClr val="FFC000"/>
                            </a:solidFill>
                            <a:latin typeface="Cambria Math" panose="02040503050406030204" pitchFamily="18" charset="0"/>
                          </a:rPr>
                          <m:t>𝑓𝑎𝑟</m:t>
                        </m:r>
                      </m:e>
                    </m:d>
                    <m:r>
                      <a:rPr lang="en-US" sz="1600">
                        <a:solidFill>
                          <a:srgbClr val="FFC000"/>
                        </a:solidFill>
                        <a:latin typeface="Cambria Math" panose="02040503050406030204" pitchFamily="18" charset="0"/>
                      </a:rPr>
                      <m:t> = </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C000"/>
                                  </a:solidFill>
                                  <a:latin typeface="Cambria Math" panose="02040503050406030204" pitchFamily="18" charset="0"/>
                                </a:rPr>
                                <m:t>j</m:t>
                              </m:r>
                            </m:e>
                            <m:e>
                              <m:r>
                                <m:rPr>
                                  <m:sty m:val="p"/>
                                </m:rPr>
                                <a:rPr lang="en-US" sz="1600" b="0" i="0" smtClean="0">
                                  <a:solidFill>
                                    <a:srgbClr val="FFC000"/>
                                  </a:solidFill>
                                  <a:latin typeface="Cambria Math" panose="02040503050406030204" pitchFamily="18" charset="0"/>
                                </a:rPr>
                                <m:t>k</m:t>
                              </m:r>
                            </m:e>
                            <m:e>
                              <m:r>
                                <m:rPr>
                                  <m:sty m:val="p"/>
                                </m:rPr>
                                <a:rPr lang="en-US" sz="1600" b="0" i="0" smtClean="0">
                                  <a:solidFill>
                                    <a:srgbClr val="FFC000"/>
                                  </a:solidFill>
                                  <a:latin typeface="Cambria Math" panose="02040503050406030204" pitchFamily="18" charset="0"/>
                                </a:rPr>
                                <m:t>l</m:t>
                              </m:r>
                            </m:e>
                          </m:mr>
                          <m:mr>
                            <m:e>
                              <m:r>
                                <m:rPr>
                                  <m:sty m:val="p"/>
                                </m:rPr>
                                <a:rPr lang="en-US" sz="1600" b="0" i="0" smtClean="0">
                                  <a:solidFill>
                                    <a:srgbClr val="FFC000"/>
                                  </a:solidFill>
                                  <a:latin typeface="Cambria Math" panose="02040503050406030204" pitchFamily="18" charset="0"/>
                                </a:rPr>
                                <m:t>m</m:t>
                              </m:r>
                            </m:e>
                            <m:e>
                              <m:r>
                                <m:rPr>
                                  <m:sty m:val="p"/>
                                </m:rPr>
                                <a:rPr lang="en-US" sz="1600" b="0" i="0" smtClean="0">
                                  <a:solidFill>
                                    <a:srgbClr val="FFC000"/>
                                  </a:solidFill>
                                  <a:latin typeface="Cambria Math" panose="02040503050406030204" pitchFamily="18" charset="0"/>
                                </a:rPr>
                                <m:t>n</m:t>
                              </m:r>
                            </m:e>
                            <m:e>
                              <m:r>
                                <m:rPr>
                                  <m:sty m:val="p"/>
                                </m:rPr>
                                <a:rPr lang="en-US" sz="1600" b="0" i="0" smtClean="0">
                                  <a:solidFill>
                                    <a:srgbClr val="FFC000"/>
                                  </a:solidFill>
                                  <a:latin typeface="Cambria Math" panose="02040503050406030204" pitchFamily="18" charset="0"/>
                                </a:rPr>
                                <m:t>o</m:t>
                              </m:r>
                            </m:e>
                          </m:mr>
                          <m:mr>
                            <m:e>
                              <m:r>
                                <m:rPr>
                                  <m:sty m:val="p"/>
                                </m:rPr>
                                <a:rPr lang="en-US" sz="1600" b="0" i="0" smtClean="0">
                                  <a:solidFill>
                                    <a:srgbClr val="FFC000"/>
                                  </a:solidFill>
                                  <a:latin typeface="Cambria Math" panose="02040503050406030204" pitchFamily="18" charset="0"/>
                                </a:rPr>
                                <m:t>p</m:t>
                              </m:r>
                            </m:e>
                            <m:e>
                              <m:r>
                                <m:rPr>
                                  <m:sty m:val="p"/>
                                </m:rPr>
                                <a:rPr lang="en-US" sz="1600" b="0" i="0" smtClean="0">
                                  <a:solidFill>
                                    <a:srgbClr val="FFC000"/>
                                  </a:solidFill>
                                  <a:latin typeface="Cambria Math" panose="02040503050406030204" pitchFamily="18" charset="0"/>
                                </a:rPr>
                                <m:t>q</m:t>
                              </m:r>
                            </m:e>
                            <m:e>
                              <m:r>
                                <a:rPr lang="en-US" sz="1600">
                                  <a:solidFill>
                                    <a:srgbClr val="FFC000"/>
                                  </a:solidFill>
                                  <a:latin typeface="Cambria Math" panose="02040503050406030204" pitchFamily="18" charset="0"/>
                                </a:rPr>
                                <m:t>1</m:t>
                              </m:r>
                            </m:e>
                          </m:mr>
                        </m:m>
                      </m:e>
                    </m:d>
                  </m:oMath>
                </a14:m>
                <a:endParaRPr lang="en-US" sz="1600" dirty="0">
                  <a:solidFill>
                    <a:srgbClr val="FFC000"/>
                  </a:solidFill>
                  <a:latin typeface="Cambria Math" panose="02040503050406030204" pitchFamily="18"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6486258" y="4984298"/>
                <a:ext cx="5705741" cy="1284198"/>
              </a:xfrm>
              <a:prstGeom prst="rect">
                <a:avLst/>
              </a:prstGeom>
              <a:blipFill>
                <a:blip r:embed="rId9"/>
                <a:stretch>
                  <a:fillRect l="-534" t="-1905"/>
                </a:stretch>
              </a:blipFill>
            </p:spPr>
            <p:txBody>
              <a:bodyPr/>
              <a:lstStyle/>
              <a:p>
                <a:r>
                  <a:rPr lang="en-US">
                    <a:noFill/>
                  </a:rPr>
                  <a:t> </a:t>
                </a:r>
              </a:p>
            </p:txBody>
          </p:sp>
        </mc:Fallback>
      </mc:AlternateContent>
    </p:spTree>
    <p:extLst>
      <p:ext uri="{BB962C8B-B14F-4D97-AF65-F5344CB8AC3E}">
        <p14:creationId xmlns:p14="http://schemas.microsoft.com/office/powerpoint/2010/main" val="1093938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p:cNvSpPr txBox="1"/>
              <p:nvPr/>
            </p:nvSpPr>
            <p:spPr>
              <a:xfrm>
                <a:off x="273377" y="0"/>
                <a:ext cx="9715737"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273377" y="0"/>
                <a:ext cx="9715737" cy="584775"/>
              </a:xfrm>
              <a:prstGeom prst="rect">
                <a:avLst/>
              </a:prstGeom>
              <a:blipFill>
                <a:blip r:embed="rId3"/>
                <a:stretch>
                  <a:fillRect l="-1694" t="-14583" r="-1380" b="-39583"/>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833896"/>
            <a:ext cx="6034486" cy="2715767"/>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10000"/>
                    </a14:imgEffect>
                  </a14:imgLayer>
                </a14:imgProps>
              </a:ext>
              <a:ext uri="{28A0092B-C50C-407E-A947-70E740481C1C}">
                <a14:useLocalDpi xmlns:a14="http://schemas.microsoft.com/office/drawing/2010/main" val="0"/>
              </a:ext>
            </a:extLst>
          </a:blip>
          <a:stretch>
            <a:fillRect/>
          </a:stretch>
        </p:blipFill>
        <p:spPr>
          <a:xfrm>
            <a:off x="228600" y="3704269"/>
            <a:ext cx="6035040" cy="2920345"/>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340980" y="769116"/>
                <a:ext cx="4725823" cy="1096198"/>
              </a:xfrm>
              <a:prstGeom prst="rect">
                <a:avLst/>
              </a:prstGeom>
              <a:noFill/>
            </p:spPr>
            <p:txBody>
              <a:bodyPr wrap="square" rtlCol="0">
                <a:spAutoFit/>
              </a:bodyPr>
              <a:lstStyle/>
              <a:p>
                <a:r>
                  <a:rPr lang="en-US" sz="1600" i="1" dirty="0">
                    <a:solidFill>
                      <a:schemeClr val="bg1">
                        <a:lumMod val="85000"/>
                      </a:schemeClr>
                    </a:solidFill>
                  </a:rPr>
                  <a:t>Fig: Shift of image field under lens rotation with pivot away from the ENPP;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𝑚</m:t>
                        </m:r>
                      </m:e>
                      <m:sub>
                        <m:r>
                          <a:rPr lang="en-US" sz="1600" b="0" i="1" smtClean="0">
                            <a:solidFill>
                              <a:schemeClr val="bg1">
                                <a:lumMod val="85000"/>
                              </a:schemeClr>
                            </a:solidFill>
                            <a:latin typeface="Cambria Math" panose="02040503050406030204" pitchFamily="18" charset="0"/>
                          </a:rPr>
                          <m:t>𝑝</m:t>
                        </m:r>
                      </m:sub>
                    </m:sSub>
                    <m:r>
                      <a:rPr lang="en-US" sz="1600" b="0" i="1" smtClean="0">
                        <a:solidFill>
                          <a:schemeClr val="bg1">
                            <a:lumMod val="85000"/>
                          </a:schemeClr>
                        </a:solidFill>
                        <a:latin typeface="Cambria Math" panose="02040503050406030204" pitchFamily="18" charset="0"/>
                      </a:rPr>
                      <m:t>=1.0</m:t>
                    </m:r>
                  </m:oMath>
                </a14:m>
                <a:endParaRPr lang="en-US" sz="1600" i="1" dirty="0">
                  <a:solidFill>
                    <a:schemeClr val="bg1">
                      <a:lumMod val="85000"/>
                    </a:schemeClr>
                  </a:solidFill>
                </a:endParaRPr>
              </a:p>
              <a:p>
                <a:r>
                  <a:rPr lang="en-US" sz="1600" i="1" dirty="0">
                    <a:solidFill>
                      <a:schemeClr val="bg1">
                        <a:lumMod val="85000"/>
                      </a:schemeClr>
                    </a:solidFill>
                  </a:rPr>
                  <a:t>The amount of shift of the image field depends on object distance </a:t>
                </a:r>
                <a14:m>
                  <m:oMath xmlns:m="http://schemas.openxmlformats.org/officeDocument/2006/math">
                    <m:sSub>
                      <m:sSubPr>
                        <m:ctrlPr>
                          <a:rPr lang="en-US" sz="1600" i="1">
                            <a:solidFill>
                              <a:schemeClr val="bg1">
                                <a:lumMod val="85000"/>
                              </a:schemeClr>
                            </a:solidFill>
                            <a:latin typeface="Cambria Math" panose="02040503050406030204" pitchFamily="18" charset="0"/>
                          </a:rPr>
                        </m:ctrlPr>
                      </m:sSubPr>
                      <m:e>
                        <m:r>
                          <a:rPr lang="en-US" sz="1600" i="1">
                            <a:solidFill>
                              <a:schemeClr val="bg1">
                                <a:lumMod val="85000"/>
                              </a:schemeClr>
                            </a:solidFill>
                            <a:latin typeface="Cambria Math" panose="02040503050406030204" pitchFamily="18" charset="0"/>
                          </a:rPr>
                          <m:t>𝑧</m:t>
                        </m:r>
                      </m:e>
                      <m:sub>
                        <m:r>
                          <a:rPr lang="en-US" sz="1600" i="1">
                            <a:solidFill>
                              <a:schemeClr val="bg1">
                                <a:lumMod val="85000"/>
                              </a:schemeClr>
                            </a:solidFill>
                            <a:latin typeface="Cambria Math" panose="02040503050406030204" pitchFamily="18" charset="0"/>
                          </a:rPr>
                          <m:t>𝑜</m:t>
                        </m:r>
                      </m:sub>
                    </m:sSub>
                  </m:oMath>
                </a14:m>
                <a:r>
                  <a:rPr lang="en-US" sz="1600" i="1" dirty="0">
                    <a:solidFill>
                      <a:schemeClr val="bg1">
                        <a:lumMod val="85000"/>
                      </a:schemeClr>
                    </a:solidFill>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6340980" y="769116"/>
                <a:ext cx="4725823" cy="1096198"/>
              </a:xfrm>
              <a:prstGeom prst="rect">
                <a:avLst/>
              </a:prstGeom>
              <a:blipFill>
                <a:blip r:embed="rId8"/>
                <a:stretch>
                  <a:fillRect l="-645" t="-1667" b="-6111"/>
                </a:stretch>
              </a:blipFill>
            </p:spPr>
            <p:txBody>
              <a:bodyPr/>
              <a:lstStyle/>
              <a:p>
                <a:r>
                  <a:rPr lang="en-US">
                    <a:noFill/>
                  </a:rPr>
                  <a:t> </a:t>
                </a:r>
              </a:p>
            </p:txBody>
          </p:sp>
        </mc:Fallback>
      </mc:AlternateContent>
      <p:sp>
        <p:nvSpPr>
          <p:cNvPr id="9" name="TextBox 8"/>
          <p:cNvSpPr txBox="1"/>
          <p:nvPr/>
        </p:nvSpPr>
        <p:spPr>
          <a:xfrm>
            <a:off x="6365194" y="2264304"/>
            <a:ext cx="5333999" cy="2800767"/>
          </a:xfrm>
          <a:prstGeom prst="rect">
            <a:avLst/>
          </a:prstGeom>
          <a:noFill/>
        </p:spPr>
        <p:txBody>
          <a:bodyPr wrap="square" rtlCol="0">
            <a:spAutoFit/>
          </a:bodyPr>
          <a:lstStyle/>
          <a:p>
            <a:r>
              <a:rPr lang="en-US" sz="1600" i="1" dirty="0">
                <a:solidFill>
                  <a:schemeClr val="bg1">
                    <a:lumMod val="85000"/>
                  </a:schemeClr>
                </a:solidFill>
              </a:rPr>
              <a:t>Fig: The top, middle and bottom rows of the grid of dots images of the two planes that are at different distances from the lens. The shift of the three rows implies that the distortion is NOT independent of object distance. i.e. lens rotation away from the ENPP </a:t>
            </a:r>
            <a:r>
              <a:rPr lang="en-US" sz="1600" i="1" dirty="0">
                <a:solidFill>
                  <a:srgbClr val="FFFF00"/>
                </a:solidFill>
              </a:rPr>
              <a:t>introduces parallax</a:t>
            </a:r>
            <a:r>
              <a:rPr lang="en-US" sz="1600" i="1" dirty="0">
                <a:solidFill>
                  <a:schemeClr val="bg1">
                    <a:lumMod val="85000"/>
                  </a:schemeClr>
                </a:solidFill>
              </a:rPr>
              <a:t>. </a:t>
            </a:r>
          </a:p>
          <a:p>
            <a:r>
              <a:rPr lang="en-US" sz="1600" i="1" dirty="0">
                <a:solidFill>
                  <a:schemeClr val="bg1">
                    <a:lumMod val="85000"/>
                  </a:schemeClr>
                </a:solidFill>
              </a:rPr>
              <a:t>However, for </a:t>
            </a:r>
            <a:r>
              <a:rPr lang="en-US" sz="1600" i="1" u="sng" dirty="0">
                <a:solidFill>
                  <a:schemeClr val="bg1">
                    <a:lumMod val="85000"/>
                  </a:schemeClr>
                </a:solidFill>
              </a:rPr>
              <a:t>a single </a:t>
            </a:r>
            <a:r>
              <a:rPr lang="en-US" sz="1600" i="1" dirty="0">
                <a:solidFill>
                  <a:schemeClr val="bg1">
                    <a:lumMod val="85000"/>
                  </a:schemeClr>
                </a:solidFill>
              </a:rPr>
              <a:t>object plane, that is perpendicular to the z-axis of the camera frame, the inter-image transformation under various rotations of the lens is simply a (2D) scaling transformation. The </a:t>
            </a:r>
            <a:r>
              <a:rPr lang="en-US" sz="1600" i="1" dirty="0">
                <a:solidFill>
                  <a:srgbClr val="FFFF00"/>
                </a:solidFill>
              </a:rPr>
              <a:t>scaling transformation is dependent on object distance</a:t>
            </a:r>
            <a:r>
              <a:rPr lang="en-US" sz="1600" i="1" dirty="0">
                <a:solidFill>
                  <a:schemeClr val="bg1">
                    <a:lumMod val="85000"/>
                  </a:schemeClr>
                </a:solidFill>
              </a:rPr>
              <a:t>.</a:t>
            </a:r>
          </a:p>
          <a:p>
            <a:endParaRPr lang="en-US" sz="1600" i="1" dirty="0">
              <a:solidFill>
                <a:schemeClr val="bg1">
                  <a:lumMod val="85000"/>
                </a:schemeClr>
              </a:solidFill>
            </a:endParaRPr>
          </a:p>
        </p:txBody>
      </p:sp>
      <mc:AlternateContent xmlns:mc="http://schemas.openxmlformats.org/markup-compatibility/2006">
        <mc:Choice xmlns:a14="http://schemas.microsoft.com/office/drawing/2010/main" Requires="a14">
          <p:sp>
            <p:nvSpPr>
              <p:cNvPr id="11" name="TextBox 10"/>
              <p:cNvSpPr txBox="1"/>
              <p:nvPr/>
            </p:nvSpPr>
            <p:spPr>
              <a:xfrm>
                <a:off x="6486258" y="4984298"/>
                <a:ext cx="5705741" cy="1248612"/>
              </a:xfrm>
              <a:prstGeom prst="rect">
                <a:avLst/>
              </a:prstGeom>
              <a:noFill/>
            </p:spPr>
            <p:txBody>
              <a:bodyPr wrap="square" rtlCol="0">
                <a:spAutoFit/>
              </a:bodyPr>
              <a:lstStyle/>
              <a:p>
                <a:r>
                  <a:rPr lang="en-US" sz="1600" dirty="0">
                    <a:solidFill>
                      <a:srgbClr val="FFC000"/>
                    </a:solidFill>
                    <a:latin typeface="Cambria Math" panose="02040503050406030204" pitchFamily="18" charset="0"/>
                  </a:rPr>
                  <a:t>Homography (dependent on Z):</a:t>
                </a:r>
              </a:p>
              <a:p>
                <a:endParaRPr lang="en-US" sz="1600" dirty="0">
                  <a:solidFill>
                    <a:srgbClr val="FFC000"/>
                  </a:solidFill>
                  <a:latin typeface="Cambria Math" panose="02040503050406030204" pitchFamily="18" charset="0"/>
                </a:endParaRPr>
              </a:p>
              <a:p>
                <a14:m>
                  <m:oMath xmlns:m="http://schemas.openxmlformats.org/officeDocument/2006/math">
                    <m:r>
                      <a:rPr lang="en-US" sz="1600">
                        <a:solidFill>
                          <a:srgbClr val="FFC000"/>
                        </a:solidFill>
                        <a:latin typeface="Cambria Math" panose="02040503050406030204" pitchFamily="18" charset="0"/>
                      </a:rPr>
                      <m:t>𝐻</m:t>
                    </m:r>
                    <m:r>
                      <a:rPr lang="en-US" sz="1600">
                        <a:solidFill>
                          <a:srgbClr val="FFC000"/>
                        </a:solidFill>
                        <a:latin typeface="Cambria Math" panose="02040503050406030204" pitchFamily="18" charset="0"/>
                      </a:rPr>
                      <m:t>(</m:t>
                    </m:r>
                    <m:r>
                      <a:rPr lang="en-US" sz="1600">
                        <a:solidFill>
                          <a:srgbClr val="FFC000"/>
                        </a:solidFill>
                        <a:latin typeface="Cambria Math" panose="02040503050406030204" pitchFamily="18" charset="0"/>
                      </a:rPr>
                      <m:t>𝑛𝑒𝑎𝑟</m:t>
                    </m:r>
                    <m:r>
                      <a:rPr lang="en-US" sz="1600">
                        <a:solidFill>
                          <a:srgbClr val="FFC000"/>
                        </a:solidFill>
                        <a:latin typeface="Cambria Math" panose="02040503050406030204" pitchFamily="18" charset="0"/>
                      </a:rPr>
                      <m:t>)=</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0000"/>
                                  </a:solidFill>
                                  <a:latin typeface="Cambria Math" panose="02040503050406030204" pitchFamily="18" charset="0"/>
                                </a:rPr>
                                <m:t>a</m:t>
                              </m:r>
                            </m:e>
                            <m:e>
                              <m:r>
                                <a:rPr lang="en-US" sz="1600" b="0" i="0" smtClean="0">
                                  <a:solidFill>
                                    <a:schemeClr val="accent4">
                                      <a:lumMod val="75000"/>
                                    </a:schemeClr>
                                  </a:solidFill>
                                  <a:latin typeface="Cambria Math" panose="02040503050406030204" pitchFamily="18" charset="0"/>
                                </a:rPr>
                                <m:t>0</m:t>
                              </m:r>
                            </m:e>
                            <m:e>
                              <m:r>
                                <m:rPr>
                                  <m:sty m:val="p"/>
                                </m:rPr>
                                <a:rPr lang="en-US" sz="1600" b="0" i="0" smtClean="0">
                                  <a:solidFill>
                                    <a:srgbClr val="FFC000"/>
                                  </a:solidFill>
                                  <a:latin typeface="Cambria Math" panose="02040503050406030204" pitchFamily="18" charset="0"/>
                                </a:rPr>
                                <m:t>c</m:t>
                              </m:r>
                            </m:e>
                          </m:mr>
                          <m:mr>
                            <m:e>
                              <m:r>
                                <a:rPr lang="en-US" sz="1600" b="0" i="0" smtClean="0">
                                  <a:solidFill>
                                    <a:schemeClr val="accent4">
                                      <a:lumMod val="75000"/>
                                    </a:schemeClr>
                                  </a:solidFill>
                                  <a:latin typeface="Cambria Math" panose="02040503050406030204" pitchFamily="18" charset="0"/>
                                </a:rPr>
                                <m:t>0</m:t>
                              </m:r>
                            </m:e>
                            <m:e>
                              <m:r>
                                <m:rPr>
                                  <m:sty m:val="p"/>
                                </m:rPr>
                                <a:rPr lang="en-US" sz="1600" b="0" i="0" smtClean="0">
                                  <a:solidFill>
                                    <a:srgbClr val="FF0000"/>
                                  </a:solidFill>
                                  <a:latin typeface="Cambria Math" panose="02040503050406030204" pitchFamily="18" charset="0"/>
                                </a:rPr>
                                <m:t>a</m:t>
                              </m:r>
                            </m:e>
                            <m:e>
                              <m:r>
                                <m:rPr>
                                  <m:sty m:val="p"/>
                                </m:rPr>
                                <a:rPr lang="en-US" sz="1600" b="0" i="0" smtClean="0">
                                  <a:solidFill>
                                    <a:srgbClr val="FFC000"/>
                                  </a:solidFill>
                                  <a:latin typeface="Cambria Math" panose="02040503050406030204" pitchFamily="18" charset="0"/>
                                </a:rPr>
                                <m:t>f</m:t>
                              </m:r>
                            </m:e>
                          </m:mr>
                          <m:mr>
                            <m:e>
                              <m:r>
                                <a:rPr lang="en-US" sz="1600" b="0" i="0" smtClean="0">
                                  <a:solidFill>
                                    <a:schemeClr val="accent4">
                                      <a:lumMod val="75000"/>
                                    </a:schemeClr>
                                  </a:solidFill>
                                  <a:latin typeface="Cambria Math" panose="02040503050406030204" pitchFamily="18" charset="0"/>
                                </a:rPr>
                                <m:t>0</m:t>
                              </m:r>
                            </m:e>
                            <m:e>
                              <m:r>
                                <a:rPr lang="en-US" sz="1600" b="0" i="0" smtClean="0">
                                  <a:solidFill>
                                    <a:schemeClr val="accent4">
                                      <a:lumMod val="75000"/>
                                    </a:schemeClr>
                                  </a:solidFill>
                                  <a:latin typeface="Cambria Math" panose="02040503050406030204" pitchFamily="18" charset="0"/>
                                </a:rPr>
                                <m:t>0</m:t>
                              </m:r>
                            </m:e>
                            <m:e>
                              <m:r>
                                <a:rPr lang="en-US" sz="1600">
                                  <a:solidFill>
                                    <a:srgbClr val="FFC000"/>
                                  </a:solidFill>
                                  <a:latin typeface="Cambria Math" panose="02040503050406030204" pitchFamily="18" charset="0"/>
                                </a:rPr>
                                <m:t>1</m:t>
                              </m:r>
                            </m:e>
                          </m:mr>
                        </m:m>
                      </m:e>
                    </m:d>
                  </m:oMath>
                </a14:m>
                <a:r>
                  <a:rPr lang="en-US" sz="1600" dirty="0">
                    <a:solidFill>
                      <a:srgbClr val="FFC000"/>
                    </a:solidFill>
                    <a:latin typeface="Cambria Math" panose="02040503050406030204" pitchFamily="18" charset="0"/>
                  </a:rPr>
                  <a:t>          </a:t>
                </a:r>
                <a14:m>
                  <m:oMath xmlns:m="http://schemas.openxmlformats.org/officeDocument/2006/math">
                    <m:r>
                      <a:rPr lang="en-US" sz="1600">
                        <a:solidFill>
                          <a:srgbClr val="FFC000"/>
                        </a:solidFill>
                        <a:latin typeface="Cambria Math" panose="02040503050406030204" pitchFamily="18" charset="0"/>
                      </a:rPr>
                      <m:t>𝐻</m:t>
                    </m:r>
                    <m:d>
                      <m:dPr>
                        <m:ctrlPr>
                          <a:rPr lang="en-US" sz="1600" i="1">
                            <a:solidFill>
                              <a:srgbClr val="FFC000"/>
                            </a:solidFill>
                            <a:latin typeface="Cambria Math" panose="02040503050406030204" pitchFamily="18" charset="0"/>
                          </a:rPr>
                        </m:ctrlPr>
                      </m:dPr>
                      <m:e>
                        <m:r>
                          <a:rPr lang="en-US" sz="1600">
                            <a:solidFill>
                              <a:srgbClr val="FFC000"/>
                            </a:solidFill>
                            <a:latin typeface="Cambria Math" panose="02040503050406030204" pitchFamily="18" charset="0"/>
                          </a:rPr>
                          <m:t>𝑓𝑎𝑟</m:t>
                        </m:r>
                      </m:e>
                    </m:d>
                    <m:r>
                      <a:rPr lang="en-US" sz="1600">
                        <a:solidFill>
                          <a:srgbClr val="FFC000"/>
                        </a:solidFill>
                        <a:latin typeface="Cambria Math" panose="02040503050406030204" pitchFamily="18" charset="0"/>
                      </a:rPr>
                      <m:t> = </m:t>
                    </m:r>
                    <m:d>
                      <m:dPr>
                        <m:begChr m:val="["/>
                        <m:endChr m:val="]"/>
                        <m:ctrlPr>
                          <a:rPr lang="en-US" sz="1600" i="1">
                            <a:solidFill>
                              <a:srgbClr val="FFC000"/>
                            </a:solidFill>
                            <a:latin typeface="Cambria Math" panose="02040503050406030204" pitchFamily="18" charset="0"/>
                          </a:rPr>
                        </m:ctrlPr>
                      </m:dPr>
                      <m:e>
                        <m:m>
                          <m:mPr>
                            <m:mcs>
                              <m:mc>
                                <m:mcPr>
                                  <m:count m:val="3"/>
                                  <m:mcJc m:val="center"/>
                                </m:mcPr>
                              </m:mc>
                            </m:mcs>
                            <m:ctrlPr>
                              <a:rPr lang="en-US" sz="1600" i="1">
                                <a:solidFill>
                                  <a:srgbClr val="FFC000"/>
                                </a:solidFill>
                                <a:latin typeface="Cambria Math" panose="02040503050406030204" pitchFamily="18" charset="0"/>
                              </a:rPr>
                            </m:ctrlPr>
                          </m:mPr>
                          <m:mr>
                            <m:e>
                              <m:r>
                                <m:rPr>
                                  <m:sty m:val="p"/>
                                </m:rPr>
                                <a:rPr lang="en-US" sz="1600" b="0" i="0" smtClean="0">
                                  <a:solidFill>
                                    <a:srgbClr val="FF0000"/>
                                  </a:solidFill>
                                  <a:latin typeface="Cambria Math" panose="02040503050406030204" pitchFamily="18" charset="0"/>
                                </a:rPr>
                                <m:t>j</m:t>
                              </m:r>
                            </m:e>
                            <m:e>
                              <m:r>
                                <a:rPr lang="en-US" sz="1600" b="0" i="0" smtClean="0">
                                  <a:solidFill>
                                    <a:schemeClr val="accent4">
                                      <a:lumMod val="75000"/>
                                    </a:schemeClr>
                                  </a:solidFill>
                                  <a:latin typeface="Cambria Math" panose="02040503050406030204" pitchFamily="18" charset="0"/>
                                </a:rPr>
                                <m:t>0</m:t>
                              </m:r>
                            </m:e>
                            <m:e>
                              <m:r>
                                <m:rPr>
                                  <m:sty m:val="p"/>
                                </m:rPr>
                                <a:rPr lang="en-US" sz="1600" b="0" i="0" smtClean="0">
                                  <a:solidFill>
                                    <a:srgbClr val="FFC000"/>
                                  </a:solidFill>
                                  <a:latin typeface="Cambria Math" panose="02040503050406030204" pitchFamily="18" charset="0"/>
                                </a:rPr>
                                <m:t>l</m:t>
                              </m:r>
                            </m:e>
                          </m:mr>
                          <m:mr>
                            <m:e>
                              <m:r>
                                <a:rPr lang="en-US" sz="1600" b="0" i="0" smtClean="0">
                                  <a:solidFill>
                                    <a:schemeClr val="accent4">
                                      <a:lumMod val="75000"/>
                                    </a:schemeClr>
                                  </a:solidFill>
                                  <a:latin typeface="Cambria Math" panose="02040503050406030204" pitchFamily="18" charset="0"/>
                                </a:rPr>
                                <m:t>0</m:t>
                              </m:r>
                            </m:e>
                            <m:e>
                              <m:r>
                                <m:rPr>
                                  <m:sty m:val="p"/>
                                </m:rPr>
                                <a:rPr lang="en-US" sz="1600" b="0" i="0" smtClean="0">
                                  <a:solidFill>
                                    <a:srgbClr val="FF0000"/>
                                  </a:solidFill>
                                  <a:latin typeface="Cambria Math" panose="02040503050406030204" pitchFamily="18" charset="0"/>
                                </a:rPr>
                                <m:t>j</m:t>
                              </m:r>
                            </m:e>
                            <m:e>
                              <m:r>
                                <m:rPr>
                                  <m:sty m:val="p"/>
                                </m:rPr>
                                <a:rPr lang="en-US" sz="1600" b="0" i="0" smtClean="0">
                                  <a:solidFill>
                                    <a:srgbClr val="FFC000"/>
                                  </a:solidFill>
                                  <a:latin typeface="Cambria Math" panose="02040503050406030204" pitchFamily="18" charset="0"/>
                                </a:rPr>
                                <m:t>o</m:t>
                              </m:r>
                            </m:e>
                          </m:mr>
                          <m:mr>
                            <m:e>
                              <m:r>
                                <a:rPr lang="en-US" sz="1600" b="0" i="0" smtClean="0">
                                  <a:solidFill>
                                    <a:schemeClr val="accent4">
                                      <a:lumMod val="75000"/>
                                    </a:schemeClr>
                                  </a:solidFill>
                                  <a:latin typeface="Cambria Math" panose="02040503050406030204" pitchFamily="18" charset="0"/>
                                </a:rPr>
                                <m:t>0</m:t>
                              </m:r>
                            </m:e>
                            <m:e>
                              <m:r>
                                <a:rPr lang="en-US" sz="1600" b="0" i="0" smtClean="0">
                                  <a:solidFill>
                                    <a:schemeClr val="accent4">
                                      <a:lumMod val="75000"/>
                                    </a:schemeClr>
                                  </a:solidFill>
                                  <a:latin typeface="Cambria Math" panose="02040503050406030204" pitchFamily="18" charset="0"/>
                                </a:rPr>
                                <m:t>0</m:t>
                              </m:r>
                            </m:e>
                            <m:e>
                              <m:r>
                                <a:rPr lang="en-US" sz="1600">
                                  <a:solidFill>
                                    <a:srgbClr val="FFC000"/>
                                  </a:solidFill>
                                  <a:latin typeface="Cambria Math" panose="02040503050406030204" pitchFamily="18" charset="0"/>
                                </a:rPr>
                                <m:t>1</m:t>
                              </m:r>
                            </m:e>
                          </m:mr>
                        </m:m>
                      </m:e>
                    </m:d>
                  </m:oMath>
                </a14:m>
                <a:endParaRPr lang="en-US" sz="1600" dirty="0">
                  <a:solidFill>
                    <a:srgbClr val="FFC000"/>
                  </a:solidFill>
                  <a:latin typeface="Cambria Math" panose="020405030504060302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6486258" y="4984298"/>
                <a:ext cx="5705741" cy="1248612"/>
              </a:xfrm>
              <a:prstGeom prst="rect">
                <a:avLst/>
              </a:prstGeom>
              <a:blipFill>
                <a:blip r:embed="rId9"/>
                <a:stretch>
                  <a:fillRect l="-534" t="-1961"/>
                </a:stretch>
              </a:blipFill>
            </p:spPr>
            <p:txBody>
              <a:bodyPr/>
              <a:lstStyle/>
              <a:p>
                <a:r>
                  <a:rPr lang="en-US">
                    <a:noFill/>
                  </a:rPr>
                  <a:t> </a:t>
                </a:r>
              </a:p>
            </p:txBody>
          </p:sp>
        </mc:Fallback>
      </mc:AlternateContent>
    </p:spTree>
    <p:extLst>
      <p:ext uri="{BB962C8B-B14F-4D97-AF65-F5344CB8AC3E}">
        <p14:creationId xmlns:p14="http://schemas.microsoft.com/office/powerpoint/2010/main" val="2574184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0736" y="59821"/>
            <a:ext cx="11751714" cy="521293"/>
          </a:xfrm>
          <a:prstGeom prst="rect">
            <a:avLst/>
          </a:pr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p:cNvSpPr txBox="1"/>
              <p:nvPr/>
            </p:nvSpPr>
            <p:spPr>
              <a:xfrm>
                <a:off x="273377" y="0"/>
                <a:ext cx="9855198" cy="584775"/>
              </a:xfrm>
              <a:prstGeom prst="rect">
                <a:avLst/>
              </a:prstGeom>
              <a:noFill/>
            </p:spPr>
            <p:txBody>
              <a:bodyPr wrap="none" rtlCol="0">
                <a:spAutoFit/>
              </a:bodyPr>
              <a:lstStyle>
                <a:defPPr>
                  <a:defRPr lang="en-US"/>
                </a:defPPr>
                <a:lvl1pPr>
                  <a:defRPr sz="3200" b="1">
                    <a:solidFill>
                      <a:srgbClr val="609BFF"/>
                    </a:solidFill>
                  </a:defRPr>
                </a:lvl1pPr>
              </a:lstStyle>
              <a:p>
                <a:r>
                  <a:rPr lang="en-US" dirty="0">
                    <a:effectLst>
                      <a:outerShdw blurRad="38100" dist="38100" dir="2700000" algn="tl">
                        <a:srgbClr val="000000">
                          <a:alpha val="43137"/>
                        </a:srgbClr>
                      </a:outerShdw>
                    </a:effectLst>
                    <a:latin typeface="Segoe UI Semibold" panose="020B0702040204020203" pitchFamily="34" charset="0"/>
                  </a:rPr>
                  <a:t>Geometric image under </a:t>
                </a:r>
                <a:r>
                  <a:rPr lang="en-US" dirty="0">
                    <a:solidFill>
                      <a:srgbClr val="FF5050"/>
                    </a:solidFill>
                    <a:effectLst>
                      <a:outerShdw blurRad="38100" dist="38100" dir="2700000" algn="tl">
                        <a:srgbClr val="000000">
                          <a:alpha val="43137"/>
                        </a:srgbClr>
                      </a:outerShdw>
                    </a:effectLst>
                    <a:latin typeface="Segoe UI Semibold" panose="020B0702040204020203" pitchFamily="34" charset="0"/>
                  </a:rPr>
                  <a:t>lens rotation.</a:t>
                </a:r>
                <a:r>
                  <a:rPr lang="en-US" dirty="0">
                    <a:effectLst>
                      <a:outerShdw blurRad="38100" dist="38100" dir="2700000" algn="tl">
                        <a:srgbClr val="000000">
                          <a:alpha val="43137"/>
                        </a:srgbClr>
                      </a:outerShdw>
                    </a:effectLst>
                    <a:latin typeface="Segoe UI Semibold" panose="020B0702040204020203" pitchFamily="34" charset="0"/>
                  </a:rPr>
                  <a:t> </a:t>
                </a:r>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Pivot </a:t>
                </a:r>
                <a14:m>
                  <m:oMath xmlns:m="http://schemas.openxmlformats.org/officeDocument/2006/math">
                    <m:r>
                      <a:rPr lang="en-US">
                        <a:solidFill>
                          <a:srgbClr val="00CC66"/>
                        </a:solidFill>
                        <a:effectLst>
                          <a:outerShdw blurRad="38100" dist="38100" dir="2700000" algn="tl">
                            <a:srgbClr val="000000">
                              <a:alpha val="43137"/>
                            </a:srgbClr>
                          </a:outerShdw>
                        </a:effectLst>
                        <a:latin typeface="Cambria Math" panose="02040503050406030204" pitchFamily="18" charset="0"/>
                      </a:rPr>
                      <m:t>≠</m:t>
                    </m:r>
                  </m:oMath>
                </a14:m>
                <a:r>
                  <a:rPr lang="en-US" dirty="0">
                    <a:solidFill>
                      <a:srgbClr val="00CC66"/>
                    </a:solidFill>
                    <a:effectLst>
                      <a:outerShdw blurRad="38100" dist="38100" dir="2700000" algn="tl">
                        <a:srgbClr val="000000">
                          <a:alpha val="43137"/>
                        </a:srgbClr>
                      </a:outerShdw>
                    </a:effectLst>
                    <a:latin typeface="Segoe UI Semibold" panose="020B0702040204020203" pitchFamily="34" charset="0"/>
                  </a:rPr>
                  <a:t> ENPP</a:t>
                </a:r>
                <a:endParaRPr lang="en-US" dirty="0">
                  <a:effectLst>
                    <a:outerShdw blurRad="38100" dist="38100" dir="2700000" algn="tl">
                      <a:srgbClr val="000000">
                        <a:alpha val="43137"/>
                      </a:srgbClr>
                    </a:outerShdw>
                  </a:effectLst>
                  <a:latin typeface="Segoe UI Semibold" panose="020B0702040204020203"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273377" y="0"/>
                <a:ext cx="9855198" cy="584775"/>
              </a:xfrm>
              <a:prstGeom prst="rect">
                <a:avLst/>
              </a:prstGeom>
              <a:blipFill>
                <a:blip r:embed="rId2"/>
                <a:stretch>
                  <a:fillRect l="-1670" t="-14583" b="-39583"/>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3896"/>
            <a:ext cx="6034486" cy="27157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704269"/>
            <a:ext cx="6035040" cy="2920345"/>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340980" y="769116"/>
                <a:ext cx="4725823" cy="849976"/>
              </a:xfrm>
              <a:prstGeom prst="rect">
                <a:avLst/>
              </a:prstGeom>
              <a:noFill/>
            </p:spPr>
            <p:txBody>
              <a:bodyPr wrap="square" rtlCol="0">
                <a:spAutoFit/>
              </a:bodyPr>
              <a:lstStyle/>
              <a:p>
                <a:r>
                  <a:rPr lang="en-US" sz="1600" i="1" dirty="0">
                    <a:solidFill>
                      <a:schemeClr val="bg1">
                        <a:lumMod val="85000"/>
                      </a:schemeClr>
                    </a:solidFill>
                  </a:rPr>
                  <a:t>Figs: Shift of image field under lens rotation with pivot away from the ENPP; </a:t>
                </a:r>
                <a14:m>
                  <m:oMath xmlns:m="http://schemas.openxmlformats.org/officeDocument/2006/math">
                    <m:sSub>
                      <m:sSubPr>
                        <m:ctrlPr>
                          <a:rPr lang="en-US" sz="1600" b="0" i="1" smtClean="0">
                            <a:solidFill>
                              <a:schemeClr val="bg1">
                                <a:lumMod val="85000"/>
                              </a:schemeClr>
                            </a:solidFill>
                            <a:latin typeface="Cambria Math" panose="02040503050406030204" pitchFamily="18" charset="0"/>
                          </a:rPr>
                        </m:ctrlPr>
                      </m:sSubPr>
                      <m:e>
                        <m:r>
                          <a:rPr lang="en-US" sz="1600" b="0" i="1" smtClean="0">
                            <a:solidFill>
                              <a:schemeClr val="bg1">
                                <a:lumMod val="85000"/>
                              </a:schemeClr>
                            </a:solidFill>
                            <a:latin typeface="Cambria Math" panose="02040503050406030204" pitchFamily="18" charset="0"/>
                          </a:rPr>
                          <m:t>𝑚</m:t>
                        </m:r>
                      </m:e>
                      <m:sub>
                        <m:r>
                          <a:rPr lang="en-US" sz="1600" b="0" i="1" smtClean="0">
                            <a:solidFill>
                              <a:schemeClr val="bg1">
                                <a:lumMod val="85000"/>
                              </a:schemeClr>
                            </a:solidFill>
                            <a:latin typeface="Cambria Math" panose="02040503050406030204" pitchFamily="18" charset="0"/>
                          </a:rPr>
                          <m:t>𝑝</m:t>
                        </m:r>
                      </m:sub>
                    </m:sSub>
                    <m:r>
                      <a:rPr lang="en-US" sz="1600" b="0" i="1" smtClean="0">
                        <a:solidFill>
                          <a:schemeClr val="bg1">
                            <a:lumMod val="85000"/>
                          </a:schemeClr>
                        </a:solidFill>
                        <a:latin typeface="Cambria Math" panose="02040503050406030204" pitchFamily="18" charset="0"/>
                      </a:rPr>
                      <m:t>=2.0</m:t>
                    </m:r>
                  </m:oMath>
                </a14:m>
                <a:endParaRPr lang="en-US" sz="1600" i="1" dirty="0">
                  <a:solidFill>
                    <a:schemeClr val="bg1">
                      <a:lumMod val="85000"/>
                    </a:schemeClr>
                  </a:solidFill>
                </a:endParaRPr>
              </a:p>
              <a:p>
                <a:endParaRPr lang="en-US" sz="1600" i="1" dirty="0">
                  <a:solidFill>
                    <a:schemeClr val="bg1">
                      <a:lumMod val="8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340980" y="769116"/>
                <a:ext cx="4725823" cy="849976"/>
              </a:xfrm>
              <a:prstGeom prst="rect">
                <a:avLst/>
              </a:prstGeom>
              <a:blipFill>
                <a:blip r:embed="rId5"/>
                <a:stretch>
                  <a:fillRect l="-645" t="-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434984" y="1803164"/>
                <a:ext cx="5486400" cy="4588564"/>
              </a:xfrm>
              <a:prstGeom prst="rect">
                <a:avLst/>
              </a:prstGeom>
              <a:noFill/>
            </p:spPr>
            <p:txBody>
              <a:bodyPr wrap="square" rtlCol="0">
                <a:spAutoFit/>
              </a:bodyPr>
              <a:lstStyle/>
              <a:p>
                <a:r>
                  <a:rPr lang="en-US" b="1" dirty="0">
                    <a:solidFill>
                      <a:srgbClr val="00CC66"/>
                    </a:solidFill>
                  </a:rPr>
                  <a:t>Main takeaways (lens rotation away from ENPP)</a:t>
                </a:r>
                <a:endParaRPr lang="en-US" dirty="0">
                  <a:solidFill>
                    <a:schemeClr val="bg1">
                      <a:lumMod val="85000"/>
                    </a:schemeClr>
                  </a:solidFill>
                </a:endParaRPr>
              </a:p>
              <a:p>
                <a:endParaRPr lang="en-US" dirty="0">
                  <a:solidFill>
                    <a:schemeClr val="bg1">
                      <a:lumMod val="85000"/>
                    </a:schemeClr>
                  </a:solidFill>
                </a:endParaRPr>
              </a:p>
              <a:p>
                <a:r>
                  <a:rPr lang="en-US" dirty="0">
                    <a:solidFill>
                      <a:srgbClr val="FF66CC"/>
                    </a:solidFill>
                  </a:rPr>
                  <a:t>Claim #1:</a:t>
                </a:r>
                <a:r>
                  <a:rPr lang="en-US" dirty="0">
                    <a:solidFill>
                      <a:schemeClr val="bg1">
                        <a:lumMod val="85000"/>
                      </a:schemeClr>
                    </a:solidFill>
                  </a:rPr>
                  <a:t> The image field shift is dependent on pupil magnification; </a:t>
                </a:r>
                <a:r>
                  <a:rPr lang="en-US" strike="sngStrike" dirty="0">
                    <a:solidFill>
                      <a:schemeClr val="bg1">
                        <a:lumMod val="85000"/>
                      </a:schemeClr>
                    </a:solidFill>
                  </a:rPr>
                  <a:t>larger for </a:t>
                </a:r>
                <a14:m>
                  <m:oMath xmlns:m="http://schemas.openxmlformats.org/officeDocument/2006/math">
                    <m:sSub>
                      <m:sSubPr>
                        <m:ctrlPr>
                          <a:rPr lang="en-US" b="0" i="1" strike="sngStrike" smtClean="0">
                            <a:solidFill>
                              <a:schemeClr val="bg1">
                                <a:lumMod val="85000"/>
                              </a:schemeClr>
                            </a:solidFill>
                            <a:latin typeface="Cambria Math" panose="02040503050406030204" pitchFamily="18" charset="0"/>
                          </a:rPr>
                        </m:ctrlPr>
                      </m:sSubPr>
                      <m:e>
                        <m:r>
                          <a:rPr lang="en-US" b="0" i="1" strike="sngStrike" smtClean="0">
                            <a:solidFill>
                              <a:schemeClr val="bg1">
                                <a:lumMod val="85000"/>
                              </a:schemeClr>
                            </a:solidFill>
                            <a:latin typeface="Cambria Math" panose="02040503050406030204" pitchFamily="18" charset="0"/>
                          </a:rPr>
                          <m:t>𝑚</m:t>
                        </m:r>
                      </m:e>
                      <m:sub>
                        <m:r>
                          <a:rPr lang="en-US" b="0" i="1" strike="sngStrike" smtClean="0">
                            <a:solidFill>
                              <a:schemeClr val="bg1">
                                <a:lumMod val="85000"/>
                              </a:schemeClr>
                            </a:solidFill>
                            <a:latin typeface="Cambria Math" panose="02040503050406030204" pitchFamily="18" charset="0"/>
                          </a:rPr>
                          <m:t>𝑝</m:t>
                        </m:r>
                      </m:sub>
                    </m:sSub>
                    <m:r>
                      <a:rPr lang="en-US" b="0" i="1" strike="sngStrike" smtClean="0">
                        <a:solidFill>
                          <a:schemeClr val="bg1">
                            <a:lumMod val="85000"/>
                          </a:schemeClr>
                        </a:solidFill>
                        <a:latin typeface="Cambria Math" panose="02040503050406030204" pitchFamily="18" charset="0"/>
                      </a:rPr>
                      <m:t>&gt;1</m:t>
                    </m:r>
                  </m:oMath>
                </a14:m>
                <a:r>
                  <a:rPr lang="en-US" dirty="0">
                    <a:solidFill>
                      <a:schemeClr val="bg1">
                        <a:lumMod val="85000"/>
                      </a:schemeClr>
                    </a:solidFill>
                  </a:rPr>
                  <a:t>.</a:t>
                </a:r>
              </a:p>
              <a:p>
                <a:endParaRPr lang="en-US" dirty="0">
                  <a:solidFill>
                    <a:schemeClr val="bg1">
                      <a:lumMod val="85000"/>
                    </a:schemeClr>
                  </a:solidFill>
                </a:endParaRPr>
              </a:p>
              <a:p>
                <a:r>
                  <a:rPr lang="en-US" dirty="0">
                    <a:solidFill>
                      <a:srgbClr val="FF66CC"/>
                    </a:solidFill>
                  </a:rPr>
                  <a:t>Claim #2:</a:t>
                </a:r>
                <a:r>
                  <a:rPr lang="en-US" dirty="0">
                    <a:solidFill>
                      <a:schemeClr val="bg1">
                        <a:lumMod val="85000"/>
                      </a:schemeClr>
                    </a:solidFill>
                  </a:rPr>
                  <a:t> The shift is field dependent. The standard deviation of the length of translation vectors is non-zero. </a:t>
                </a:r>
              </a:p>
              <a:p>
                <a:endParaRPr lang="en-US" dirty="0">
                  <a:solidFill>
                    <a:schemeClr val="bg1">
                      <a:lumMod val="85000"/>
                    </a:schemeClr>
                  </a:solidFill>
                </a:endParaRPr>
              </a:p>
              <a:p>
                <a:r>
                  <a:rPr lang="en-US" dirty="0">
                    <a:solidFill>
                      <a:srgbClr val="FF66CC"/>
                    </a:solidFill>
                  </a:rPr>
                  <a:t>Claim #3:</a:t>
                </a:r>
                <a:r>
                  <a:rPr lang="en-US" dirty="0">
                    <a:solidFill>
                      <a:schemeClr val="bg1">
                        <a:lumMod val="85000"/>
                      </a:schemeClr>
                    </a:solidFill>
                  </a:rPr>
                  <a:t> The distortion is NOT independent of object distance. i.e. rotation of the lens away from the ENPP </a:t>
                </a:r>
                <a:r>
                  <a:rPr lang="en-US" dirty="0">
                    <a:solidFill>
                      <a:srgbClr val="FFFF00"/>
                    </a:solidFill>
                  </a:rPr>
                  <a:t>introduces parallax</a:t>
                </a:r>
                <a:r>
                  <a:rPr lang="en-US" dirty="0">
                    <a:solidFill>
                      <a:schemeClr val="bg1">
                        <a:lumMod val="85000"/>
                      </a:schemeClr>
                    </a:solidFill>
                  </a:rPr>
                  <a:t>.</a:t>
                </a:r>
              </a:p>
              <a:p>
                <a:endParaRPr lang="en-US" dirty="0">
                  <a:solidFill>
                    <a:schemeClr val="bg1">
                      <a:lumMod val="85000"/>
                    </a:schemeClr>
                  </a:solidFill>
                </a:endParaRPr>
              </a:p>
              <a:p>
                <a:r>
                  <a:rPr lang="en-US" dirty="0">
                    <a:solidFill>
                      <a:srgbClr val="FF66CC"/>
                    </a:solidFill>
                  </a:rPr>
                  <a:t>Claim #4:</a:t>
                </a:r>
                <a:r>
                  <a:rPr lang="en-US" dirty="0">
                    <a:solidFill>
                      <a:schemeClr val="bg1">
                        <a:lumMod val="85000"/>
                      </a:schemeClr>
                    </a:solidFill>
                  </a:rPr>
                  <a:t> If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r>
                      <a:rPr lang="en-US" b="0" i="1" smtClean="0">
                        <a:solidFill>
                          <a:schemeClr val="bg1">
                            <a:lumMod val="85000"/>
                          </a:schemeClr>
                        </a:solidFill>
                        <a:latin typeface="Cambria Math" panose="02040503050406030204" pitchFamily="18" charset="0"/>
                      </a:rPr>
                      <m:t>≠1</m:t>
                    </m:r>
                  </m:oMath>
                </a14:m>
                <a:r>
                  <a:rPr lang="en-US" dirty="0">
                    <a:solidFill>
                      <a:schemeClr val="bg1">
                        <a:lumMod val="85000"/>
                      </a:schemeClr>
                    </a:solidFill>
                  </a:rPr>
                  <a:t> the class of (inter-image) transformation is </a:t>
                </a:r>
                <a:r>
                  <a:rPr lang="en-US" dirty="0">
                    <a:solidFill>
                      <a:srgbClr val="FFFF00"/>
                    </a:solidFill>
                  </a:rPr>
                  <a:t>perspective</a:t>
                </a:r>
                <a:r>
                  <a:rPr lang="en-US" dirty="0">
                    <a:solidFill>
                      <a:schemeClr val="bg1">
                        <a:lumMod val="85000"/>
                      </a:schemeClr>
                    </a:solidFill>
                  </a:rPr>
                  <a:t>. If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𝑚</m:t>
                        </m:r>
                      </m:e>
                      <m:sub>
                        <m:r>
                          <a:rPr lang="en-US" b="0" i="1" smtClean="0">
                            <a:solidFill>
                              <a:schemeClr val="bg1">
                                <a:lumMod val="85000"/>
                              </a:schemeClr>
                            </a:solidFill>
                            <a:latin typeface="Cambria Math" panose="02040503050406030204" pitchFamily="18" charset="0"/>
                          </a:rPr>
                          <m:t>𝑝</m:t>
                        </m:r>
                      </m:sub>
                    </m:sSub>
                    <m:r>
                      <a:rPr lang="en-US" b="0" i="1" smtClean="0">
                        <a:solidFill>
                          <a:schemeClr val="bg1">
                            <a:lumMod val="85000"/>
                          </a:schemeClr>
                        </a:solidFill>
                        <a:latin typeface="Cambria Math" panose="02040503050406030204" pitchFamily="18" charset="0"/>
                      </a:rPr>
                      <m:t>=1</m:t>
                    </m:r>
                  </m:oMath>
                </a14:m>
                <a:r>
                  <a:rPr lang="en-US" dirty="0">
                    <a:solidFill>
                      <a:schemeClr val="bg1">
                        <a:lumMod val="85000"/>
                      </a:schemeClr>
                    </a:solidFill>
                  </a:rPr>
                  <a:t>, then the transformation is </a:t>
                </a:r>
                <a:r>
                  <a:rPr lang="en-US" dirty="0">
                    <a:solidFill>
                      <a:srgbClr val="FFFF00"/>
                    </a:solidFill>
                  </a:rPr>
                  <a:t>scaling</a:t>
                </a:r>
                <a:r>
                  <a:rPr lang="en-US" dirty="0">
                    <a:solidFill>
                      <a:schemeClr val="bg1">
                        <a:lumMod val="85000"/>
                      </a:schemeClr>
                    </a:solidFill>
                  </a:rPr>
                  <a:t>. However, in both cases, the transformation is dependent on object distance.</a:t>
                </a:r>
              </a:p>
            </p:txBody>
          </p:sp>
        </mc:Choice>
        <mc:Fallback xmlns="">
          <p:sp>
            <p:nvSpPr>
              <p:cNvPr id="10" name="TextBox 9"/>
              <p:cNvSpPr txBox="1">
                <a:spLocks noRot="1" noChangeAspect="1" noMove="1" noResize="1" noEditPoints="1" noAdjustHandles="1" noChangeArrowheads="1" noChangeShapeType="1" noTextEdit="1"/>
              </p:cNvSpPr>
              <p:nvPr/>
            </p:nvSpPr>
            <p:spPr>
              <a:xfrm>
                <a:off x="6434984" y="1803164"/>
                <a:ext cx="5486400" cy="4588564"/>
              </a:xfrm>
              <a:prstGeom prst="rect">
                <a:avLst/>
              </a:prstGeom>
              <a:blipFill>
                <a:blip r:embed="rId6"/>
                <a:stretch>
                  <a:fillRect l="-1000" t="-797" r="-1111" b="-1195"/>
                </a:stretch>
              </a:blipFill>
            </p:spPr>
            <p:txBody>
              <a:bodyPr/>
              <a:lstStyle/>
              <a:p>
                <a:r>
                  <a:rPr lang="en-US">
                    <a:noFill/>
                  </a:rPr>
                  <a:t> </a:t>
                </a:r>
              </a:p>
            </p:txBody>
          </p:sp>
        </mc:Fallback>
      </mc:AlternateContent>
    </p:spTree>
    <p:extLst>
      <p:ext uri="{BB962C8B-B14F-4D97-AF65-F5344CB8AC3E}">
        <p14:creationId xmlns:p14="http://schemas.microsoft.com/office/powerpoint/2010/main" val="3455580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TotalTime>
  <Words>1116</Words>
  <Application>Microsoft Office PowerPoint</Application>
  <PresentationFormat>Widescreen</PresentationFormat>
  <Paragraphs>198</Paragraphs>
  <Slides>12</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Cambria Math</vt:lpstr>
      <vt:lpstr>Segoe UI</vt:lpstr>
      <vt:lpstr>Segoe UI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64</cp:revision>
  <dcterms:created xsi:type="dcterms:W3CDTF">2016-06-06T06:43:58Z</dcterms:created>
  <dcterms:modified xsi:type="dcterms:W3CDTF">2016-06-09T06:56:47Z</dcterms:modified>
</cp:coreProperties>
</file>